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3"/>
  </p:handoutMasterIdLst>
  <p:sldIdLst>
    <p:sldId id="290" r:id="rId2"/>
    <p:sldId id="289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56" r:id="rId11"/>
    <p:sldId id="257" r:id="rId12"/>
    <p:sldId id="258" r:id="rId13"/>
    <p:sldId id="287" r:id="rId14"/>
    <p:sldId id="259" r:id="rId15"/>
    <p:sldId id="260" r:id="rId16"/>
    <p:sldId id="261" r:id="rId17"/>
    <p:sldId id="269" r:id="rId18"/>
    <p:sldId id="270" r:id="rId19"/>
    <p:sldId id="271" r:id="rId20"/>
    <p:sldId id="272" r:id="rId21"/>
    <p:sldId id="273" r:id="rId22"/>
    <p:sldId id="277" r:id="rId23"/>
    <p:sldId id="274" r:id="rId24"/>
    <p:sldId id="275" r:id="rId25"/>
    <p:sldId id="276" r:id="rId26"/>
    <p:sldId id="263" r:id="rId27"/>
    <p:sldId id="264" r:id="rId28"/>
    <p:sldId id="265" r:id="rId29"/>
    <p:sldId id="266" r:id="rId30"/>
    <p:sldId id="267" r:id="rId31"/>
    <p:sldId id="268" r:id="rId32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3" d="100"/>
          <a:sy n="73" d="100"/>
        </p:scale>
        <p:origin x="4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D6A43D-32F0-424C-B669-076C143A1C16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DAA57D-3447-4E91-9AA8-F12D4249A9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732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291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846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614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255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014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79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330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546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428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668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623A6-1DF4-45B5-B64C-E7E2FB41471D}" type="datetimeFigureOut">
              <a:rPr lang="en-GB" smtClean="0"/>
              <a:t>30/04/2022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D2063-37EC-45C6-BF2E-93EC3CA173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852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Nouns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A person, place or thing</a:t>
            </a:r>
          </a:p>
          <a:p>
            <a:r>
              <a:rPr lang="en-GB" altLang="en-US"/>
              <a:t>Can include abstract nouns – nouns you can’t touch (love, joy)</a:t>
            </a:r>
          </a:p>
          <a:p>
            <a:r>
              <a:rPr lang="en-GB" altLang="en-US">
                <a:solidFill>
                  <a:srgbClr val="FF0000"/>
                </a:solidFill>
              </a:rPr>
              <a:t>Proper nouns are names and need capital letters (days of the week, months, countries, companies)</a:t>
            </a:r>
          </a:p>
        </p:txBody>
      </p:sp>
    </p:spTree>
    <p:extLst>
      <p:ext uri="{BB962C8B-B14F-4D97-AF65-F5344CB8AC3E}">
        <p14:creationId xmlns:p14="http://schemas.microsoft.com/office/powerpoint/2010/main" val="3870246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558619" y="-166053"/>
            <a:ext cx="6870700" cy="1600201"/>
          </a:xfrm>
        </p:spPr>
        <p:txBody>
          <a:bodyPr/>
          <a:lstStyle/>
          <a:p>
            <a:r>
              <a:rPr lang="en-GB" altLang="en-US" dirty="0"/>
              <a:t>Adverbs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2209800" y="1341438"/>
            <a:ext cx="7696200" cy="3657600"/>
          </a:xfrm>
        </p:spPr>
        <p:txBody>
          <a:bodyPr/>
          <a:lstStyle/>
          <a:p>
            <a:r>
              <a:rPr lang="en-GB" altLang="en-US"/>
              <a:t>Describe the verb (</a:t>
            </a:r>
            <a:r>
              <a:rPr lang="en-GB" altLang="en-US">
                <a:solidFill>
                  <a:srgbClr val="FF0000"/>
                </a:solidFill>
              </a:rPr>
              <a:t>ad</a:t>
            </a:r>
            <a:r>
              <a:rPr lang="en-GB" altLang="en-US"/>
              <a:t>d to the </a:t>
            </a:r>
            <a:r>
              <a:rPr lang="en-GB" altLang="en-US">
                <a:solidFill>
                  <a:srgbClr val="FF0000"/>
                </a:solidFill>
              </a:rPr>
              <a:t>verb</a:t>
            </a:r>
            <a:r>
              <a:rPr lang="en-GB" altLang="en-US"/>
              <a:t>)</a:t>
            </a:r>
          </a:p>
          <a:p>
            <a:r>
              <a:rPr lang="en-GB" altLang="en-US"/>
              <a:t>Tells you how, where or when a verb is performed</a:t>
            </a:r>
          </a:p>
          <a:p>
            <a:r>
              <a:rPr lang="en-GB" altLang="en-US">
                <a:solidFill>
                  <a:srgbClr val="FF0000"/>
                </a:solidFill>
              </a:rPr>
              <a:t>Find the verb, you find the adverb.</a:t>
            </a:r>
          </a:p>
          <a:p>
            <a:r>
              <a:rPr lang="en-GB" altLang="en-US"/>
              <a:t>A lot of them end in ‘ly’ but there are plenty that don’t!  </a:t>
            </a:r>
          </a:p>
          <a:p>
            <a:r>
              <a:rPr lang="en-GB" altLang="en-US"/>
              <a:t>E.g. soon, yesterday, fast, almost.</a:t>
            </a:r>
          </a:p>
        </p:txBody>
      </p:sp>
    </p:spTree>
    <p:extLst>
      <p:ext uri="{BB962C8B-B14F-4D97-AF65-F5344CB8AC3E}">
        <p14:creationId xmlns:p14="http://schemas.microsoft.com/office/powerpoint/2010/main" val="1251258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Adjectives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Adjectives describe a noun</a:t>
            </a:r>
          </a:p>
          <a:p>
            <a:r>
              <a:rPr lang="en-GB" altLang="en-US">
                <a:solidFill>
                  <a:srgbClr val="FF0000"/>
                </a:solidFill>
              </a:rPr>
              <a:t>Find the noun, find the adjectives!</a:t>
            </a:r>
          </a:p>
          <a:p>
            <a:r>
              <a:rPr lang="en-GB" altLang="en-US"/>
              <a:t>They can go before or after a noun</a:t>
            </a:r>
          </a:p>
          <a:p>
            <a:r>
              <a:rPr lang="en-GB" altLang="en-US"/>
              <a:t>E.g. The </a:t>
            </a:r>
            <a:r>
              <a:rPr lang="en-GB" altLang="en-US">
                <a:solidFill>
                  <a:srgbClr val="FF0000"/>
                </a:solidFill>
              </a:rPr>
              <a:t>red </a:t>
            </a:r>
            <a:r>
              <a:rPr lang="en-GB" altLang="en-US"/>
              <a:t>pen or the pen is </a:t>
            </a:r>
            <a:r>
              <a:rPr lang="en-GB" altLang="en-US">
                <a:solidFill>
                  <a:srgbClr val="FF0000"/>
                </a:solidFill>
              </a:rPr>
              <a:t>red</a:t>
            </a:r>
            <a:r>
              <a:rPr lang="en-GB" alt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328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649101" y="15875"/>
            <a:ext cx="6870700" cy="1600200"/>
          </a:xfrm>
        </p:spPr>
        <p:txBody>
          <a:bodyPr/>
          <a:lstStyle/>
          <a:p>
            <a:r>
              <a:rPr lang="en-GB" altLang="en-US" dirty="0"/>
              <a:t>Verbs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1947975" y="1142739"/>
            <a:ext cx="7777162" cy="5241925"/>
          </a:xfrm>
        </p:spPr>
        <p:txBody>
          <a:bodyPr/>
          <a:lstStyle/>
          <a:p>
            <a:pPr algn="ctr"/>
            <a:r>
              <a:rPr lang="en-GB" altLang="en-US" dirty="0"/>
              <a:t>They are doing words (jumping, throwing) or states of being (am, are, is, was, be)</a:t>
            </a:r>
          </a:p>
          <a:p>
            <a:pPr algn="ctr"/>
            <a:r>
              <a:rPr lang="en-GB" altLang="en-US" dirty="0"/>
              <a:t>A subject of a sentence performs the verb; </a:t>
            </a:r>
            <a:r>
              <a:rPr lang="en-GB" altLang="en-US" dirty="0">
                <a:solidFill>
                  <a:srgbClr val="FF0000"/>
                </a:solidFill>
              </a:rPr>
              <a:t>find the subject, find the verb</a:t>
            </a:r>
            <a:r>
              <a:rPr lang="en-GB" altLang="en-US" dirty="0"/>
              <a:t>.</a:t>
            </a:r>
          </a:p>
          <a:p>
            <a:pPr algn="ctr"/>
            <a:r>
              <a:rPr lang="en-GB" altLang="en-US" dirty="0"/>
              <a:t>Tense questions are asking you about                                                                                         verbs – i.e. past tense, present perfect, progressive tenses</a:t>
            </a:r>
          </a:p>
          <a:p>
            <a:pPr algn="ctr"/>
            <a:r>
              <a:rPr lang="en-GB" altLang="en-US" dirty="0">
                <a:solidFill>
                  <a:srgbClr val="FF0000"/>
                </a:solidFill>
              </a:rPr>
              <a:t>Verb form means the one or two words that form that tense!</a:t>
            </a:r>
          </a:p>
          <a:p>
            <a:pPr algn="ctr"/>
            <a:r>
              <a:rPr lang="en-GB" altLang="en-US" dirty="0">
                <a:solidFill>
                  <a:srgbClr val="FF0000"/>
                </a:solidFill>
              </a:rPr>
              <a:t>E.g. verb form for past progressive =</a:t>
            </a:r>
          </a:p>
          <a:p>
            <a:pPr algn="ctr"/>
            <a:r>
              <a:rPr lang="en-GB" altLang="en-US" dirty="0"/>
              <a:t>He</a:t>
            </a:r>
            <a:r>
              <a:rPr lang="en-GB" altLang="en-US" dirty="0">
                <a:solidFill>
                  <a:srgbClr val="FF0000"/>
                </a:solidFill>
              </a:rPr>
              <a:t> </a:t>
            </a:r>
            <a:r>
              <a:rPr lang="en-GB" altLang="en-US" u="sng" dirty="0">
                <a:solidFill>
                  <a:srgbClr val="FF0000"/>
                </a:solidFill>
              </a:rPr>
              <a:t>was jumping </a:t>
            </a:r>
            <a:r>
              <a:rPr lang="en-GB" altLang="en-US" dirty="0"/>
              <a:t>on the trampoline.</a:t>
            </a:r>
          </a:p>
        </p:txBody>
      </p:sp>
    </p:spTree>
    <p:extLst>
      <p:ext uri="{BB962C8B-B14F-4D97-AF65-F5344CB8AC3E}">
        <p14:creationId xmlns:p14="http://schemas.microsoft.com/office/powerpoint/2010/main" val="2492594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Pronouns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They replace nouns</a:t>
            </a:r>
          </a:p>
          <a:p>
            <a:r>
              <a:rPr lang="en-GB" altLang="en-US" dirty="0"/>
              <a:t>There are </a:t>
            </a:r>
            <a:r>
              <a:rPr lang="en-GB" altLang="en-US" dirty="0">
                <a:solidFill>
                  <a:srgbClr val="FF0000"/>
                </a:solidFill>
              </a:rPr>
              <a:t>three</a:t>
            </a:r>
            <a:r>
              <a:rPr lang="en-GB" altLang="en-US" dirty="0"/>
              <a:t> types:</a:t>
            </a:r>
          </a:p>
          <a:p>
            <a:r>
              <a:rPr lang="en-GB" altLang="en-US" dirty="0">
                <a:solidFill>
                  <a:srgbClr val="FF0000"/>
                </a:solidFill>
              </a:rPr>
              <a:t>personal</a:t>
            </a:r>
            <a:r>
              <a:rPr lang="en-GB" altLang="en-US" dirty="0"/>
              <a:t> (replace names)   - e.g. he, she, it, you, us, them, we, her, him</a:t>
            </a:r>
          </a:p>
          <a:p>
            <a:r>
              <a:rPr lang="en-GB" altLang="en-US" dirty="0">
                <a:solidFill>
                  <a:srgbClr val="FF0000"/>
                </a:solidFill>
              </a:rPr>
              <a:t>possessive</a:t>
            </a:r>
            <a:r>
              <a:rPr lang="en-GB" altLang="en-US" dirty="0"/>
              <a:t> (show whose it is) – e.g. yours, mine, theirs, hers, its, ours</a:t>
            </a:r>
          </a:p>
          <a:p>
            <a:r>
              <a:rPr lang="en-GB" altLang="en-US" dirty="0">
                <a:solidFill>
                  <a:srgbClr val="FF0000"/>
                </a:solidFill>
              </a:rPr>
              <a:t>relative</a:t>
            </a:r>
            <a:r>
              <a:rPr lang="en-GB" altLang="en-US" dirty="0"/>
              <a:t> (start of relative clauses) – e.g. who, which, that, whose, where</a:t>
            </a:r>
          </a:p>
        </p:txBody>
      </p:sp>
    </p:spTree>
    <p:extLst>
      <p:ext uri="{BB962C8B-B14F-4D97-AF65-F5344CB8AC3E}">
        <p14:creationId xmlns:p14="http://schemas.microsoft.com/office/powerpoint/2010/main" val="2525446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2622550" y="-387350"/>
            <a:ext cx="6870700" cy="1600200"/>
          </a:xfrm>
        </p:spPr>
        <p:txBody>
          <a:bodyPr/>
          <a:lstStyle/>
          <a:p>
            <a:r>
              <a:rPr lang="en-GB" altLang="en-US"/>
              <a:t>Prepositions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They link two things together through position or time</a:t>
            </a:r>
          </a:p>
          <a:p>
            <a:r>
              <a:rPr lang="en-GB" altLang="en-US" dirty="0"/>
              <a:t>It is a prepositional phrase if it </a:t>
            </a:r>
            <a:r>
              <a:rPr lang="en-GB" altLang="en-US" b="1" u="sng" dirty="0">
                <a:solidFill>
                  <a:srgbClr val="FF0000"/>
                </a:solidFill>
              </a:rPr>
              <a:t>DOES NOT</a:t>
            </a:r>
            <a:r>
              <a:rPr lang="en-GB" altLang="en-US" b="1" dirty="0">
                <a:solidFill>
                  <a:srgbClr val="FF0000"/>
                </a:solidFill>
              </a:rPr>
              <a:t> </a:t>
            </a:r>
            <a:r>
              <a:rPr lang="en-GB" altLang="en-US" dirty="0"/>
              <a:t>have a verb</a:t>
            </a:r>
          </a:p>
          <a:p>
            <a:r>
              <a:rPr lang="en-GB" altLang="en-US" dirty="0"/>
              <a:t>Be careful – words like before, after, since and until can be prepositions and subordinating conjunctions! </a:t>
            </a:r>
          </a:p>
          <a:p>
            <a:r>
              <a:rPr lang="en-GB" altLang="en-US" dirty="0"/>
              <a:t>They are only subordinating conjunctions if they have a verb with them (After I </a:t>
            </a:r>
            <a:r>
              <a:rPr lang="en-GB" altLang="en-US" b="1" dirty="0">
                <a:solidFill>
                  <a:srgbClr val="FF0000"/>
                </a:solidFill>
              </a:rPr>
              <a:t>eat</a:t>
            </a:r>
            <a:r>
              <a:rPr lang="en-GB" altLang="en-US" dirty="0"/>
              <a:t> dinner,           Before I </a:t>
            </a:r>
            <a:r>
              <a:rPr lang="en-GB" altLang="en-US" b="1" dirty="0">
                <a:solidFill>
                  <a:srgbClr val="FF0000"/>
                </a:solidFill>
              </a:rPr>
              <a:t>go</a:t>
            </a:r>
            <a:r>
              <a:rPr lang="en-GB" altLang="en-US" dirty="0"/>
              <a:t> to bed,     Since it </a:t>
            </a:r>
            <a:r>
              <a:rPr lang="en-GB" altLang="en-US" b="1" dirty="0">
                <a:solidFill>
                  <a:srgbClr val="FF0000"/>
                </a:solidFill>
              </a:rPr>
              <a:t>was</a:t>
            </a:r>
            <a:r>
              <a:rPr lang="en-GB" altLang="en-US" dirty="0"/>
              <a:t> 5pm,)</a:t>
            </a:r>
          </a:p>
          <a:p>
            <a:r>
              <a:rPr lang="en-GB" altLang="en-US" dirty="0"/>
              <a:t>If they do not have a verb next to them, they are a prepositional phrase (e.g. after dinner,     before bed,        since 5pm,)</a:t>
            </a:r>
          </a:p>
        </p:txBody>
      </p:sp>
    </p:spTree>
    <p:extLst>
      <p:ext uri="{BB962C8B-B14F-4D97-AF65-F5344CB8AC3E}">
        <p14:creationId xmlns:p14="http://schemas.microsoft.com/office/powerpoint/2010/main" val="3037560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370614" y="-228781"/>
            <a:ext cx="6870700" cy="1600200"/>
          </a:xfrm>
        </p:spPr>
        <p:txBody>
          <a:bodyPr/>
          <a:lstStyle/>
          <a:p>
            <a:r>
              <a:rPr lang="en-GB" altLang="en-US" dirty="0"/>
              <a:t>Determiners</a:t>
            </a:r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>
          <a:xfrm>
            <a:off x="210207" y="1072055"/>
            <a:ext cx="11834648" cy="5854979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They determine a noun – whose it is, how many there are, which one etc. </a:t>
            </a:r>
          </a:p>
          <a:p>
            <a:pPr>
              <a:defRPr/>
            </a:pPr>
            <a:r>
              <a:rPr lang="en-GB" altLang="en-US" dirty="0"/>
              <a:t>My pen    a pen   the pen   five pens   which pen   that pen  any pens</a:t>
            </a:r>
          </a:p>
          <a:p>
            <a:pPr>
              <a:defRPr/>
            </a:pPr>
            <a:r>
              <a:rPr lang="en-GB" altLang="en-US" dirty="0"/>
              <a:t>They go before a noun; </a:t>
            </a:r>
            <a:r>
              <a:rPr lang="en-GB" altLang="en-US" dirty="0">
                <a:solidFill>
                  <a:srgbClr val="FF0000"/>
                </a:solidFill>
              </a:rPr>
              <a:t>find the noun, find the determiner!</a:t>
            </a:r>
          </a:p>
          <a:p>
            <a:pPr>
              <a:defRPr/>
            </a:pPr>
            <a:r>
              <a:rPr lang="en-GB" altLang="en-US" dirty="0"/>
              <a:t>Five types – quantifiers, articles, interrogatives, demonstratives and possessives </a:t>
            </a:r>
          </a:p>
          <a:p>
            <a:pPr>
              <a:defRPr/>
            </a:pPr>
            <a:r>
              <a:rPr lang="en-GB" altLang="en-US" dirty="0">
                <a:solidFill>
                  <a:srgbClr val="FF0000"/>
                </a:solidFill>
              </a:rPr>
              <a:t>An</a:t>
            </a:r>
            <a:r>
              <a:rPr lang="en-GB" altLang="en-US" dirty="0"/>
              <a:t> is used before a word that starts with a vowel sound, not just a word that starts with a vowel</a:t>
            </a:r>
          </a:p>
          <a:p>
            <a:pPr>
              <a:defRPr/>
            </a:pPr>
            <a:r>
              <a:rPr lang="en-GB" altLang="en-US" dirty="0"/>
              <a:t>E.g. an hour    (we don’t pronounce the ‘h’)</a:t>
            </a:r>
          </a:p>
          <a:p>
            <a:pPr marL="0" indent="0">
              <a:buNone/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86020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293914" y="579121"/>
            <a:ext cx="6910388" cy="61277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Conjunctions – 2 types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851339" y="1492469"/>
            <a:ext cx="11056882" cy="4090315"/>
          </a:xfrm>
        </p:spPr>
        <p:txBody>
          <a:bodyPr/>
          <a:lstStyle/>
          <a:p>
            <a:r>
              <a:rPr lang="en-GB" altLang="en-US" dirty="0">
                <a:solidFill>
                  <a:srgbClr val="FF0000"/>
                </a:solidFill>
              </a:rPr>
              <a:t>Co-ordinating</a:t>
            </a:r>
            <a:r>
              <a:rPr lang="en-GB" altLang="en-US" dirty="0"/>
              <a:t> – join two main clauses – sentences that make sense by themselves – </a:t>
            </a:r>
            <a:r>
              <a:rPr lang="en-GB" altLang="en-US" dirty="0">
                <a:solidFill>
                  <a:srgbClr val="FF0000"/>
                </a:solidFill>
              </a:rPr>
              <a:t>FANBOYS</a:t>
            </a:r>
          </a:p>
          <a:p>
            <a:r>
              <a:rPr lang="en-GB" altLang="en-US" dirty="0">
                <a:solidFill>
                  <a:srgbClr val="FF0000"/>
                </a:solidFill>
              </a:rPr>
              <a:t>Subordinating</a:t>
            </a:r>
            <a:r>
              <a:rPr lang="en-GB" altLang="en-US" dirty="0"/>
              <a:t> – join a main and a subordinate clause – always go at the start of a subordinate clause – as, if, unless, </a:t>
            </a:r>
            <a:r>
              <a:rPr lang="en-GB" altLang="en-US" dirty="0">
                <a:solidFill>
                  <a:srgbClr val="FF0000"/>
                </a:solidFill>
              </a:rPr>
              <a:t>until</a:t>
            </a:r>
            <a:r>
              <a:rPr lang="en-GB" altLang="en-US" dirty="0"/>
              <a:t>, when, </a:t>
            </a:r>
            <a:r>
              <a:rPr lang="en-GB" altLang="en-US" dirty="0">
                <a:solidFill>
                  <a:srgbClr val="FF0000"/>
                </a:solidFill>
              </a:rPr>
              <a:t>since</a:t>
            </a:r>
            <a:r>
              <a:rPr lang="en-GB" altLang="en-US" dirty="0"/>
              <a:t>, </a:t>
            </a:r>
            <a:r>
              <a:rPr lang="en-GB" altLang="en-US" dirty="0">
                <a:solidFill>
                  <a:srgbClr val="FF0000"/>
                </a:solidFill>
              </a:rPr>
              <a:t>before</a:t>
            </a:r>
            <a:r>
              <a:rPr lang="en-GB" altLang="en-US" dirty="0"/>
              <a:t>, </a:t>
            </a:r>
            <a:r>
              <a:rPr lang="en-GB" altLang="en-US" dirty="0">
                <a:solidFill>
                  <a:srgbClr val="FF0000"/>
                </a:solidFill>
              </a:rPr>
              <a:t>after</a:t>
            </a:r>
            <a:r>
              <a:rPr lang="en-GB" altLang="en-US" dirty="0"/>
              <a:t>, because, although, whenever,</a:t>
            </a:r>
          </a:p>
          <a:p>
            <a:r>
              <a:rPr lang="en-GB" altLang="en-US" dirty="0"/>
              <a:t>(</a:t>
            </a:r>
            <a:r>
              <a:rPr lang="en-GB" altLang="en-US" dirty="0">
                <a:solidFill>
                  <a:srgbClr val="FF0000"/>
                </a:solidFill>
              </a:rPr>
              <a:t>before, since, until </a:t>
            </a:r>
            <a:r>
              <a:rPr lang="en-GB" altLang="en-US" dirty="0"/>
              <a:t>and </a:t>
            </a:r>
            <a:r>
              <a:rPr lang="en-GB" altLang="en-US" dirty="0">
                <a:solidFill>
                  <a:srgbClr val="FF0000"/>
                </a:solidFill>
              </a:rPr>
              <a:t>after</a:t>
            </a:r>
            <a:r>
              <a:rPr lang="en-GB" altLang="en-US" dirty="0"/>
              <a:t> can be used as prepositions too!)</a:t>
            </a:r>
          </a:p>
        </p:txBody>
      </p:sp>
    </p:spTree>
    <p:extLst>
      <p:ext uri="{BB962C8B-B14F-4D97-AF65-F5344CB8AC3E}">
        <p14:creationId xmlns:p14="http://schemas.microsoft.com/office/powerpoint/2010/main" val="3649824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>
          <a:xfrm>
            <a:off x="216898" y="-282847"/>
            <a:ext cx="6870700" cy="1600200"/>
          </a:xfrm>
        </p:spPr>
        <p:txBody>
          <a:bodyPr/>
          <a:lstStyle/>
          <a:p>
            <a:r>
              <a:rPr lang="en-GB" altLang="en-US" dirty="0"/>
              <a:t>Subject and Object</a:t>
            </a:r>
          </a:p>
        </p:txBody>
      </p:sp>
      <p:sp>
        <p:nvSpPr>
          <p:cNvPr id="58371" name="Content Placeholder 2"/>
          <p:cNvSpPr>
            <a:spLocks noGrp="1"/>
          </p:cNvSpPr>
          <p:nvPr>
            <p:ph idx="1"/>
          </p:nvPr>
        </p:nvSpPr>
        <p:spPr>
          <a:xfrm>
            <a:off x="2209800" y="1484313"/>
            <a:ext cx="7918450" cy="5040312"/>
          </a:xfrm>
        </p:spPr>
        <p:txBody>
          <a:bodyPr/>
          <a:lstStyle/>
          <a:p>
            <a:r>
              <a:rPr lang="en-GB" altLang="en-US" dirty="0"/>
              <a:t>Subject – performs the verb</a:t>
            </a:r>
          </a:p>
          <a:p>
            <a:r>
              <a:rPr lang="en-GB" altLang="en-US" dirty="0"/>
              <a:t>Object – has the verb done to it</a:t>
            </a:r>
          </a:p>
          <a:p>
            <a:r>
              <a:rPr lang="en-GB" altLang="en-US" dirty="0"/>
              <a:t>Both can go at the start or end of the sentence depending on whether it is active or passive</a:t>
            </a:r>
          </a:p>
          <a:p>
            <a:r>
              <a:rPr lang="en-GB" altLang="en-US" dirty="0"/>
              <a:t>Active – SVO       Passive – OVS</a:t>
            </a:r>
          </a:p>
          <a:p>
            <a:r>
              <a:rPr lang="en-GB" altLang="en-US" dirty="0">
                <a:solidFill>
                  <a:srgbClr val="FF0000"/>
                </a:solidFill>
              </a:rPr>
              <a:t>Label the S, V and O to determine whether it is passive or active</a:t>
            </a:r>
          </a:p>
          <a:p>
            <a:r>
              <a:rPr lang="en-GB" altLang="en-US" dirty="0"/>
              <a:t>The verb is always in the middle so label that first!</a:t>
            </a:r>
          </a:p>
        </p:txBody>
      </p:sp>
    </p:spTree>
    <p:extLst>
      <p:ext uri="{BB962C8B-B14F-4D97-AF65-F5344CB8AC3E}">
        <p14:creationId xmlns:p14="http://schemas.microsoft.com/office/powerpoint/2010/main" val="257423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2979" y="-1193800"/>
            <a:ext cx="9144000" cy="2387600"/>
          </a:xfrm>
        </p:spPr>
        <p:txBody>
          <a:bodyPr/>
          <a:lstStyle/>
          <a:p>
            <a:r>
              <a:rPr lang="en-GB" dirty="0"/>
              <a:t>Word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676" y="1193800"/>
            <a:ext cx="12013324" cy="4138831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Noun – proper noun / abstract noun</a:t>
            </a:r>
          </a:p>
          <a:p>
            <a:r>
              <a:rPr lang="en-GB" dirty="0"/>
              <a:t>Verb – doing word or state of being (am, are, is, be, were)</a:t>
            </a:r>
          </a:p>
          <a:p>
            <a:r>
              <a:rPr lang="en-GB" dirty="0"/>
              <a:t>Adjective – describes a noun</a:t>
            </a:r>
          </a:p>
          <a:p>
            <a:r>
              <a:rPr lang="en-GB" dirty="0"/>
              <a:t>Co-ordinating conjunctions – FANBOYS – 2 main clauses</a:t>
            </a:r>
          </a:p>
          <a:p>
            <a:r>
              <a:rPr lang="en-GB" dirty="0"/>
              <a:t>Subordinating conjunctions – 1 main and 1 subordinate – always go at start of subordinate clause</a:t>
            </a:r>
          </a:p>
          <a:p>
            <a:r>
              <a:rPr lang="en-GB" dirty="0"/>
              <a:t>Pronoun – 3 types – replace a noun</a:t>
            </a:r>
          </a:p>
          <a:p>
            <a:r>
              <a:rPr lang="en-GB" dirty="0"/>
              <a:t>Adverbs – add to the verb – how, where or when – find the verb first</a:t>
            </a:r>
          </a:p>
          <a:p>
            <a:r>
              <a:rPr lang="en-GB" dirty="0"/>
              <a:t>Adverbials – more than one word – follow them with a comma – they tell us how, where or when the verb is done</a:t>
            </a:r>
          </a:p>
          <a:p>
            <a:r>
              <a:rPr lang="en-GB" dirty="0"/>
              <a:t>Prepositions – link two things – position of something and time between events</a:t>
            </a:r>
          </a:p>
          <a:p>
            <a:r>
              <a:rPr lang="en-GB" dirty="0"/>
              <a:t>Determiners – before a noun (the, a, an, five, some, many, which, his, yours)</a:t>
            </a:r>
          </a:p>
          <a:p>
            <a:r>
              <a:rPr lang="en-GB" dirty="0"/>
              <a:t>Subject and object – performs the verb – has the verb performed on it – verb always in middle!</a:t>
            </a:r>
          </a:p>
        </p:txBody>
      </p:sp>
    </p:spTree>
    <p:extLst>
      <p:ext uri="{BB962C8B-B14F-4D97-AF65-F5344CB8AC3E}">
        <p14:creationId xmlns:p14="http://schemas.microsoft.com/office/powerpoint/2010/main" val="2571729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6005" y="-1193800"/>
            <a:ext cx="9144000" cy="2387600"/>
          </a:xfrm>
        </p:spPr>
        <p:txBody>
          <a:bodyPr/>
          <a:lstStyle/>
          <a:p>
            <a:r>
              <a:rPr lang="en-GB" dirty="0"/>
              <a:t>Combining words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0224" y="1572821"/>
            <a:ext cx="10073086" cy="394511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dirty="0"/>
              <a:t>Relative clause – always starts with a relative pronoun – who, which, where, when, whom, whose, that (they add extra info the the noun)</a:t>
            </a:r>
          </a:p>
          <a:p>
            <a:pPr algn="l"/>
            <a:r>
              <a:rPr lang="en-GB" dirty="0"/>
              <a:t>The man, </a:t>
            </a:r>
            <a:r>
              <a:rPr lang="en-GB" dirty="0">
                <a:solidFill>
                  <a:srgbClr val="FF0000"/>
                </a:solidFill>
              </a:rPr>
              <a:t>who is old</a:t>
            </a:r>
            <a:r>
              <a:rPr lang="en-GB" dirty="0"/>
              <a:t>, went to the shops.</a:t>
            </a:r>
          </a:p>
          <a:p>
            <a:pPr algn="l"/>
            <a:r>
              <a:rPr lang="en-GB" dirty="0"/>
              <a:t>The man has a dog, </a:t>
            </a:r>
            <a:r>
              <a:rPr lang="en-GB" dirty="0">
                <a:solidFill>
                  <a:srgbClr val="FF0000"/>
                </a:solidFill>
              </a:rPr>
              <a:t>that is playful.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Noun phrases – starts with a  determiner, can have an adjective or adjectives then a noun, then can have a prepositional phrase </a:t>
            </a:r>
            <a:r>
              <a:rPr lang="en-GB" dirty="0">
                <a:solidFill>
                  <a:srgbClr val="FF0000"/>
                </a:solidFill>
              </a:rPr>
              <a:t>(NO VERBS!)</a:t>
            </a:r>
          </a:p>
          <a:p>
            <a:pPr algn="l"/>
            <a:r>
              <a:rPr lang="en-GB" dirty="0">
                <a:solidFill>
                  <a:srgbClr val="FF0000"/>
                </a:solidFill>
              </a:rPr>
              <a:t>e.g.</a:t>
            </a:r>
          </a:p>
          <a:p>
            <a:pPr algn="l"/>
            <a:r>
              <a:rPr lang="en-GB" dirty="0">
                <a:solidFill>
                  <a:srgbClr val="FF0000"/>
                </a:solidFill>
              </a:rPr>
              <a:t>The brown twig</a:t>
            </a:r>
          </a:p>
          <a:p>
            <a:pPr algn="l"/>
            <a:r>
              <a:rPr lang="en-GB" dirty="0">
                <a:solidFill>
                  <a:srgbClr val="FF0000"/>
                </a:solidFill>
              </a:rPr>
              <a:t>A green pen with red stripes</a:t>
            </a:r>
          </a:p>
          <a:p>
            <a:pPr algn="l"/>
            <a:r>
              <a:rPr lang="en-GB" dirty="0">
                <a:solidFill>
                  <a:srgbClr val="FF0000"/>
                </a:solidFill>
              </a:rPr>
              <a:t>That book about the Romans</a:t>
            </a:r>
          </a:p>
          <a:p>
            <a:pPr algn="l"/>
            <a:r>
              <a:rPr lang="en-GB" dirty="0">
                <a:solidFill>
                  <a:srgbClr val="FF0000"/>
                </a:solidFill>
              </a:rPr>
              <a:t>The tower in the garden</a:t>
            </a:r>
          </a:p>
        </p:txBody>
      </p:sp>
    </p:spTree>
    <p:extLst>
      <p:ext uri="{BB962C8B-B14F-4D97-AF65-F5344CB8AC3E}">
        <p14:creationId xmlns:p14="http://schemas.microsoft.com/office/powerpoint/2010/main" val="3637939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8896" y="-816796"/>
            <a:ext cx="9144000" cy="2387600"/>
          </a:xfrm>
        </p:spPr>
        <p:txBody>
          <a:bodyPr/>
          <a:lstStyle/>
          <a:p>
            <a:r>
              <a:rPr lang="en-GB" dirty="0"/>
              <a:t>Verb forms and tenses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3778" y="1741706"/>
            <a:ext cx="11571891" cy="4927107"/>
          </a:xfrm>
        </p:spPr>
        <p:txBody>
          <a:bodyPr>
            <a:normAutofit/>
          </a:bodyPr>
          <a:lstStyle/>
          <a:p>
            <a:r>
              <a:rPr lang="en-GB" dirty="0"/>
              <a:t>Simple past – past tense of the verb (I went, ate, talked)</a:t>
            </a:r>
          </a:p>
          <a:p>
            <a:r>
              <a:rPr lang="en-GB" dirty="0"/>
              <a:t>Simple present – present tense of the verb (I go, eat, talk)</a:t>
            </a:r>
          </a:p>
          <a:p>
            <a:r>
              <a:rPr lang="en-GB" dirty="0"/>
              <a:t>Present perfect – has/have followed by past tense of the verb (have lived)</a:t>
            </a:r>
          </a:p>
          <a:p>
            <a:r>
              <a:rPr lang="en-GB" dirty="0"/>
              <a:t>Past perfect – had followed by past tense of the verb (had grown)</a:t>
            </a:r>
          </a:p>
          <a:p>
            <a:r>
              <a:rPr lang="en-GB" dirty="0"/>
              <a:t>Modal verbs – may, might, could, should</a:t>
            </a:r>
            <a:r>
              <a:rPr lang="en-GB"/>
              <a:t>, shall </a:t>
            </a:r>
            <a:r>
              <a:rPr lang="en-GB" dirty="0"/>
              <a:t>would, will, ought, can – don’t forget negatives – couldn’t, shouldn’t </a:t>
            </a:r>
          </a:p>
          <a:p>
            <a:r>
              <a:rPr lang="en-GB" dirty="0"/>
              <a:t>Present progressive – am/are/is </a:t>
            </a:r>
            <a:r>
              <a:rPr lang="en-GB" dirty="0" err="1"/>
              <a:t>ing</a:t>
            </a:r>
            <a:r>
              <a:rPr lang="en-GB" dirty="0"/>
              <a:t> verb</a:t>
            </a:r>
          </a:p>
          <a:p>
            <a:r>
              <a:rPr lang="en-GB" dirty="0"/>
              <a:t>Past progressive – was/were </a:t>
            </a:r>
            <a:r>
              <a:rPr lang="en-GB" dirty="0" err="1"/>
              <a:t>ing</a:t>
            </a:r>
            <a:r>
              <a:rPr lang="en-GB" dirty="0"/>
              <a:t> verb</a:t>
            </a:r>
          </a:p>
          <a:p>
            <a:r>
              <a:rPr lang="en-GB" dirty="0"/>
              <a:t>Active – SVO              Passive – OVS</a:t>
            </a:r>
          </a:p>
          <a:p>
            <a:r>
              <a:rPr lang="en-GB" dirty="0"/>
              <a:t>Subjunctive – it is talking about a situation that hasn’t happened (mostly were – which one sounds like advice? Which one sounds like the Queen?)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20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Tense verb form – two words for all of these!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Present perfect – </a:t>
            </a:r>
            <a:r>
              <a:rPr lang="en-GB" dirty="0">
                <a:solidFill>
                  <a:srgbClr val="FF0000"/>
                </a:solidFill>
              </a:rPr>
              <a:t>has/have</a:t>
            </a:r>
            <a:r>
              <a:rPr lang="en-GB" dirty="0"/>
              <a:t> followed by </a:t>
            </a:r>
            <a:r>
              <a:rPr lang="en-GB" dirty="0">
                <a:solidFill>
                  <a:srgbClr val="FF0000"/>
                </a:solidFill>
              </a:rPr>
              <a:t>past tense of the verb </a:t>
            </a:r>
            <a:r>
              <a:rPr lang="en-GB" dirty="0"/>
              <a:t>(have lived)</a:t>
            </a:r>
          </a:p>
          <a:p>
            <a:endParaRPr lang="en-GB" dirty="0"/>
          </a:p>
          <a:p>
            <a:r>
              <a:rPr lang="en-GB" dirty="0"/>
              <a:t>Past perfect – </a:t>
            </a:r>
            <a:r>
              <a:rPr lang="en-GB" dirty="0">
                <a:solidFill>
                  <a:srgbClr val="FF0000"/>
                </a:solidFill>
              </a:rPr>
              <a:t>had</a:t>
            </a:r>
            <a:r>
              <a:rPr lang="en-GB" dirty="0"/>
              <a:t> followed by </a:t>
            </a:r>
            <a:r>
              <a:rPr lang="en-GB" dirty="0">
                <a:solidFill>
                  <a:srgbClr val="FF0000"/>
                </a:solidFill>
              </a:rPr>
              <a:t>past tense of the verb </a:t>
            </a:r>
            <a:r>
              <a:rPr lang="en-GB" dirty="0"/>
              <a:t>(had grown)</a:t>
            </a:r>
          </a:p>
          <a:p>
            <a:endParaRPr lang="en-GB" dirty="0"/>
          </a:p>
          <a:p>
            <a:r>
              <a:rPr lang="en-GB" dirty="0"/>
              <a:t>Present progressive – </a:t>
            </a:r>
            <a:r>
              <a:rPr lang="en-GB" dirty="0">
                <a:solidFill>
                  <a:srgbClr val="FF0000"/>
                </a:solidFill>
              </a:rPr>
              <a:t>am/are/is</a:t>
            </a:r>
            <a:r>
              <a:rPr lang="en-GB" dirty="0"/>
              <a:t> then an </a:t>
            </a:r>
            <a:r>
              <a:rPr lang="en-GB" dirty="0" err="1">
                <a:solidFill>
                  <a:srgbClr val="FF0000"/>
                </a:solidFill>
              </a:rPr>
              <a:t>ing</a:t>
            </a:r>
            <a:r>
              <a:rPr lang="en-GB" dirty="0">
                <a:solidFill>
                  <a:srgbClr val="FF0000"/>
                </a:solidFill>
              </a:rPr>
              <a:t> verb</a:t>
            </a:r>
          </a:p>
          <a:p>
            <a:endParaRPr lang="en-GB" dirty="0"/>
          </a:p>
          <a:p>
            <a:r>
              <a:rPr lang="en-GB" dirty="0"/>
              <a:t>Past progressive – </a:t>
            </a:r>
            <a:r>
              <a:rPr lang="en-GB" dirty="0">
                <a:solidFill>
                  <a:srgbClr val="FF0000"/>
                </a:solidFill>
              </a:rPr>
              <a:t>was/were</a:t>
            </a:r>
            <a:r>
              <a:rPr lang="en-GB" dirty="0"/>
              <a:t> then an </a:t>
            </a:r>
            <a:r>
              <a:rPr lang="en-GB" dirty="0" err="1">
                <a:solidFill>
                  <a:srgbClr val="FF0000"/>
                </a:solidFill>
              </a:rPr>
              <a:t>ing</a:t>
            </a:r>
            <a:r>
              <a:rPr lang="en-GB" dirty="0">
                <a:solidFill>
                  <a:srgbClr val="FF0000"/>
                </a:solidFill>
              </a:rPr>
              <a:t> verb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6222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193800"/>
            <a:ext cx="9144000" cy="2387600"/>
          </a:xfrm>
        </p:spPr>
        <p:txBody>
          <a:bodyPr/>
          <a:lstStyle/>
          <a:p>
            <a:r>
              <a:rPr lang="en-GB" dirty="0"/>
              <a:t>Punctuation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965" y="1070772"/>
            <a:ext cx="11414235" cy="578722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Capital letters – start of sentence, proper nouns, start of speech, I</a:t>
            </a:r>
          </a:p>
          <a:p>
            <a:r>
              <a:rPr lang="en-GB" dirty="0"/>
              <a:t>Questions – question tags</a:t>
            </a:r>
          </a:p>
          <a:p>
            <a:r>
              <a:rPr lang="en-GB" dirty="0"/>
              <a:t>Exclamation marks – they don’t show shouting, they show surprise or shock</a:t>
            </a:r>
          </a:p>
          <a:p>
            <a:r>
              <a:rPr lang="en-GB" dirty="0"/>
              <a:t>Commas in lists – only need one comma – fronted adverbials may thrown in to trick you</a:t>
            </a:r>
          </a:p>
          <a:p>
            <a:r>
              <a:rPr lang="en-GB" dirty="0"/>
              <a:t>Commas to clarify meaning – let’s eat grandpa       let’s eat, grandpa</a:t>
            </a:r>
          </a:p>
          <a:p>
            <a:r>
              <a:rPr lang="en-GB" dirty="0"/>
              <a:t>Commas before, after subordinate clauses and fronted adverbials</a:t>
            </a:r>
          </a:p>
          <a:p>
            <a:r>
              <a:rPr lang="en-GB" dirty="0"/>
              <a:t>Inverted commas – lean inwards – capital letter at start then punctuation before they end (e.g. John said, “What is that noise?”  or       “What is that noise?” said John.)</a:t>
            </a:r>
          </a:p>
          <a:p>
            <a:r>
              <a:rPr lang="en-GB" dirty="0"/>
              <a:t>Apostrophes – contraction (didn’t) – possession (Jamie’s) – will not becomes won’t! – they make sentences informal if they have been used for contraction ONLY!</a:t>
            </a:r>
          </a:p>
          <a:p>
            <a:r>
              <a:rPr lang="en-GB" dirty="0"/>
              <a:t>Parenthesis – the effect – commas dashes brackets – sentence should still make sense without it</a:t>
            </a:r>
          </a:p>
          <a:p>
            <a:r>
              <a:rPr lang="en-GB" dirty="0"/>
              <a:t>Colons : – introduce a list and separate main clauses</a:t>
            </a:r>
          </a:p>
          <a:p>
            <a:r>
              <a:rPr lang="en-GB" dirty="0"/>
              <a:t>Semi-colons ; - longer items in a list and separate main clauses</a:t>
            </a:r>
          </a:p>
          <a:p>
            <a:r>
              <a:rPr lang="en-GB" dirty="0"/>
              <a:t>Dash – separate main clauses or used for parenthesis – need 2 for this</a:t>
            </a:r>
          </a:p>
          <a:p>
            <a:r>
              <a:rPr lang="en-GB" dirty="0"/>
              <a:t>Hyphens – join two or more words before a noun – always one less than amount of words being joined together! Sugar-free lollies</a:t>
            </a:r>
          </a:p>
          <a:p>
            <a:r>
              <a:rPr lang="en-GB" dirty="0"/>
              <a:t>Bullet points – list the items with a comma after each one then a full stop at the end – no need for capital letters at the start of the item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92136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193800"/>
            <a:ext cx="9144000" cy="2387600"/>
          </a:xfrm>
        </p:spPr>
        <p:txBody>
          <a:bodyPr/>
          <a:lstStyle/>
          <a:p>
            <a:r>
              <a:rPr lang="en-GB" dirty="0"/>
              <a:t>Vocabulary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40220" y="1193800"/>
            <a:ext cx="10394732" cy="5191234"/>
          </a:xfrm>
        </p:spPr>
        <p:txBody>
          <a:bodyPr/>
          <a:lstStyle/>
          <a:p>
            <a:r>
              <a:rPr lang="en-GB" dirty="0"/>
              <a:t>Synonyms – similar meanings</a:t>
            </a:r>
          </a:p>
          <a:p>
            <a:r>
              <a:rPr lang="en-GB" dirty="0"/>
              <a:t>Antonyms – opposite meanings</a:t>
            </a:r>
          </a:p>
          <a:p>
            <a:r>
              <a:rPr lang="en-GB" dirty="0"/>
              <a:t>Prefixes and suffixes – try all of them and see what sounds the most correct – eliminate</a:t>
            </a:r>
          </a:p>
          <a:p>
            <a:r>
              <a:rPr lang="en-GB" dirty="0"/>
              <a:t>Word families – think about what the root word could mean in each one</a:t>
            </a:r>
          </a:p>
          <a:p>
            <a:r>
              <a:rPr lang="en-GB" dirty="0"/>
              <a:t> percent   centipede   century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691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2013" y="-1193800"/>
            <a:ext cx="9144000" cy="2387600"/>
          </a:xfrm>
        </p:spPr>
        <p:txBody>
          <a:bodyPr/>
          <a:lstStyle/>
          <a:p>
            <a:r>
              <a:rPr lang="en-GB" dirty="0"/>
              <a:t>Standard English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2013" y="1619469"/>
            <a:ext cx="9144000" cy="165576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Standard English – read them out and see which one sounds most correct – we were not we was!</a:t>
            </a:r>
          </a:p>
          <a:p>
            <a:r>
              <a:rPr lang="en-GB" dirty="0"/>
              <a:t>Formal and informal – informal use contractions, apostrophes for possession doesn’t count as a contraction! Jamie’s dinner </a:t>
            </a:r>
          </a:p>
          <a:p>
            <a:r>
              <a:rPr lang="en-GB" dirty="0"/>
              <a:t>Subjunctive – were – how the queen speaks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87257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74" y="1508233"/>
            <a:ext cx="10233265" cy="50975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6841" y="273269"/>
            <a:ext cx="114142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Elimination – ALWAYS eliminate the wrong answers first – this worked superbly last year!</a:t>
            </a:r>
          </a:p>
        </p:txBody>
      </p:sp>
    </p:spTree>
    <p:extLst>
      <p:ext uri="{BB962C8B-B14F-4D97-AF65-F5344CB8AC3E}">
        <p14:creationId xmlns:p14="http://schemas.microsoft.com/office/powerpoint/2010/main" val="3811571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out all the possibilities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2122" y="1690688"/>
            <a:ext cx="6743865" cy="507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1315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the sentences out loud and pause at the punctuation – this will help to make it obvious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84" y="2052144"/>
            <a:ext cx="8396288" cy="459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571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Do not join the apostrophe in a contraction!</a:t>
            </a:r>
            <a:br>
              <a:rPr lang="en-GB" dirty="0"/>
            </a:br>
            <a:r>
              <a:rPr lang="en-GB" dirty="0"/>
              <a:t>Do not join the letters when writing a single word out!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271" y="2108938"/>
            <a:ext cx="9408042" cy="388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50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These Qs always refer to the 1</a:t>
            </a:r>
            <a:r>
              <a:rPr lang="en-GB" baseline="30000" dirty="0"/>
              <a:t>st</a:t>
            </a:r>
            <a:r>
              <a:rPr lang="en-GB" dirty="0"/>
              <a:t> noun mentioned!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4698" y="1690688"/>
            <a:ext cx="8102984" cy="487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913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to insert a piece of punctuation – put it in using your finger first to check! Make sure the punctuation is a similar size to the writing!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9329" y="2086112"/>
            <a:ext cx="10403176" cy="294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9462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Different styles of question – read carefully!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6800" y="1929686"/>
            <a:ext cx="9172772" cy="796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989" y="2854372"/>
            <a:ext cx="9491387" cy="7764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559" y="3887469"/>
            <a:ext cx="7709594" cy="9070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6062" y="5179661"/>
            <a:ext cx="9258801" cy="724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8128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Noun = </a:t>
            </a:r>
            <a:r>
              <a:rPr lang="en-GB" dirty="0">
                <a:solidFill>
                  <a:srgbClr val="FF0000"/>
                </a:solidFill>
              </a:rPr>
              <a:t>There is a ______.      </a:t>
            </a:r>
            <a:br>
              <a:rPr lang="en-GB" dirty="0"/>
            </a:br>
            <a:r>
              <a:rPr lang="en-GB" dirty="0"/>
              <a:t>                            Verb =    </a:t>
            </a:r>
            <a:r>
              <a:rPr lang="en-GB" dirty="0">
                <a:solidFill>
                  <a:srgbClr val="FF0000"/>
                </a:solidFill>
              </a:rPr>
              <a:t>I should _______.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2250" y="2142277"/>
            <a:ext cx="8945495" cy="422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0427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FF0000"/>
                </a:solidFill>
              </a:rPr>
              <a:t>REMEMBER, PUNCTUATE CORRECTLY MEANS ZERO MARKS IF YOU LEAVE OUT PUNCTUATION!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1836" y="2173806"/>
            <a:ext cx="9343333" cy="3564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8379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8841" y="1773481"/>
            <a:ext cx="7772400" cy="6408712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Punctuation</a:t>
            </a:r>
            <a:br>
              <a:rPr lang="en-GB" sz="3600" dirty="0"/>
            </a:br>
            <a:r>
              <a:rPr lang="en-GB" sz="3600" dirty="0"/>
              <a:t>Full stop   .</a:t>
            </a:r>
            <a:br>
              <a:rPr lang="en-GB" sz="3600" dirty="0"/>
            </a:br>
            <a:r>
              <a:rPr lang="en-GB" sz="3600" dirty="0"/>
              <a:t>Capital letter  A</a:t>
            </a:r>
            <a:br>
              <a:rPr lang="en-GB" sz="3600" dirty="0"/>
            </a:br>
            <a:r>
              <a:rPr lang="en-GB" sz="3600" dirty="0"/>
              <a:t>Hyphen    -</a:t>
            </a:r>
            <a:br>
              <a:rPr lang="en-GB" sz="3600" dirty="0"/>
            </a:br>
            <a:r>
              <a:rPr lang="en-GB" sz="3600" dirty="0"/>
              <a:t>Comma     ,</a:t>
            </a:r>
            <a:br>
              <a:rPr lang="en-GB" sz="3600" dirty="0"/>
            </a:br>
            <a:r>
              <a:rPr lang="en-GB" sz="3600" dirty="0"/>
              <a:t>Question mark ?</a:t>
            </a:r>
            <a:br>
              <a:rPr lang="en-GB" sz="3600" dirty="0"/>
            </a:br>
            <a:r>
              <a:rPr lang="en-GB" sz="3600" dirty="0"/>
              <a:t>Exclamation mark  !</a:t>
            </a:r>
            <a:br>
              <a:rPr lang="en-GB" sz="3600" dirty="0"/>
            </a:br>
            <a:r>
              <a:rPr lang="en-GB" sz="3600" dirty="0"/>
              <a:t>Dash  - </a:t>
            </a:r>
            <a:br>
              <a:rPr lang="en-GB" sz="3600" dirty="0"/>
            </a:br>
            <a:r>
              <a:rPr lang="en-GB" sz="3600" dirty="0"/>
              <a:t>Semi-colon ;</a:t>
            </a:r>
            <a:br>
              <a:rPr lang="en-GB" sz="3600" dirty="0"/>
            </a:br>
            <a:r>
              <a:rPr lang="en-GB" sz="3600" dirty="0"/>
              <a:t>Colon :</a:t>
            </a:r>
            <a:br>
              <a:rPr lang="en-GB" sz="3600" dirty="0"/>
            </a:br>
            <a:r>
              <a:rPr lang="en-GB" sz="3600" dirty="0"/>
              <a:t>Bracket ()</a:t>
            </a:r>
            <a:br>
              <a:rPr lang="en-GB" sz="3600" dirty="0"/>
            </a:br>
            <a:r>
              <a:rPr lang="en-GB" sz="3600" dirty="0"/>
              <a:t>Inverted commas “ ”</a:t>
            </a:r>
            <a:br>
              <a:rPr lang="en-GB" sz="3600" dirty="0"/>
            </a:br>
            <a:r>
              <a:rPr lang="en-GB" sz="3600" dirty="0"/>
              <a:t>Bullet point .</a:t>
            </a:r>
            <a:br>
              <a:rPr lang="en-GB" sz="3600" dirty="0"/>
            </a:br>
            <a:r>
              <a:rPr lang="en-GB" sz="3600" dirty="0"/>
              <a:t>Apostrophe ’</a:t>
            </a:r>
            <a:br>
              <a:rPr lang="en-GB" sz="3600" dirty="0"/>
            </a:br>
            <a:r>
              <a:rPr lang="en-GB" sz="3600" dirty="0"/>
              <a:t>Parenthesis – –  () , ,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1368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2666" y="2932154"/>
            <a:ext cx="8784976" cy="4509170"/>
          </a:xfrm>
        </p:spPr>
        <p:txBody>
          <a:bodyPr>
            <a:normAutofit fontScale="90000"/>
          </a:bodyPr>
          <a:lstStyle/>
          <a:p>
            <a:r>
              <a:rPr lang="en-GB" sz="4900" b="1" dirty="0">
                <a:solidFill>
                  <a:srgbClr val="FF0000"/>
                </a:solidFill>
              </a:rPr>
              <a:t>Word Class</a:t>
            </a:r>
            <a:br>
              <a:rPr lang="en-GB" sz="4900" dirty="0"/>
            </a:br>
            <a:r>
              <a:rPr lang="en-GB" sz="4900" dirty="0"/>
              <a:t>Noun</a:t>
            </a:r>
            <a:br>
              <a:rPr lang="en-GB" sz="4900" dirty="0"/>
            </a:br>
            <a:r>
              <a:rPr lang="en-GB" sz="4900" dirty="0"/>
              <a:t>Verb - tense</a:t>
            </a:r>
            <a:br>
              <a:rPr lang="en-GB" sz="4900" dirty="0"/>
            </a:br>
            <a:r>
              <a:rPr lang="en-GB" sz="4900" dirty="0"/>
              <a:t>Adverb</a:t>
            </a:r>
            <a:br>
              <a:rPr lang="en-GB" sz="4900" dirty="0"/>
            </a:br>
            <a:r>
              <a:rPr lang="en-GB" sz="4900" dirty="0"/>
              <a:t>Adjective</a:t>
            </a:r>
            <a:br>
              <a:rPr lang="en-GB" sz="4900" dirty="0"/>
            </a:br>
            <a:r>
              <a:rPr lang="en-GB" sz="4900" dirty="0"/>
              <a:t>Pronouns</a:t>
            </a:r>
            <a:br>
              <a:rPr lang="en-GB" sz="4900" dirty="0"/>
            </a:br>
            <a:r>
              <a:rPr lang="en-GB" sz="4900" dirty="0"/>
              <a:t>Determiners</a:t>
            </a:r>
            <a:br>
              <a:rPr lang="en-GB" sz="4900" dirty="0"/>
            </a:br>
            <a:r>
              <a:rPr lang="en-GB" sz="4900" dirty="0"/>
              <a:t>Noun phrases</a:t>
            </a:r>
            <a:br>
              <a:rPr lang="en-GB" sz="4900" dirty="0"/>
            </a:br>
            <a:r>
              <a:rPr lang="en-GB" sz="4900" dirty="0"/>
              <a:t>Adverbials </a:t>
            </a:r>
            <a:br>
              <a:rPr lang="en-GB" sz="4900" dirty="0"/>
            </a:br>
            <a:r>
              <a:rPr lang="en-GB" sz="4900" dirty="0"/>
              <a:t>Prepositions – prepositional phrases</a:t>
            </a:r>
            <a:br>
              <a:rPr lang="en-GB" sz="4900" dirty="0"/>
            </a:br>
            <a:r>
              <a:rPr lang="en-GB" sz="4900" dirty="0"/>
              <a:t>Subject and Object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28210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Sentence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Exclamation – shows shock or surprise – starts with what or how</a:t>
            </a:r>
          </a:p>
          <a:p>
            <a:r>
              <a:rPr lang="en-GB" dirty="0"/>
              <a:t>Command – tells you to do something, bossy verbs</a:t>
            </a:r>
          </a:p>
          <a:p>
            <a:r>
              <a:rPr lang="en-GB" dirty="0"/>
              <a:t>Statement – tells you a piece of information</a:t>
            </a:r>
          </a:p>
          <a:p>
            <a:r>
              <a:rPr lang="en-GB" dirty="0"/>
              <a:t>Question – needs an answer, question tags</a:t>
            </a:r>
          </a:p>
        </p:txBody>
      </p:sp>
    </p:spTree>
    <p:extLst>
      <p:ext uri="{BB962C8B-B14F-4D97-AF65-F5344CB8AC3E}">
        <p14:creationId xmlns:p14="http://schemas.microsoft.com/office/powerpoint/2010/main" val="1842583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Sentence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7062"/>
            <a:ext cx="10515600" cy="4589901"/>
          </a:xfrm>
        </p:spPr>
        <p:txBody>
          <a:bodyPr/>
          <a:lstStyle/>
          <a:p>
            <a:r>
              <a:rPr lang="en-GB" dirty="0"/>
              <a:t>Main clause – makes sense by itself!</a:t>
            </a:r>
          </a:p>
          <a:p>
            <a:r>
              <a:rPr lang="en-GB" dirty="0"/>
              <a:t>Subordinate clause – doesn’t make sense by itself, always starts with a subordinating conjunction!</a:t>
            </a:r>
          </a:p>
          <a:p>
            <a:r>
              <a:rPr lang="en-GB" dirty="0"/>
              <a:t>Relative clause – a type of subordinate clause, starts with a relative pronoun, always follows a noun, can go in the middle or the end of a sentence</a:t>
            </a:r>
          </a:p>
          <a:p>
            <a:r>
              <a:rPr lang="en-GB" dirty="0"/>
              <a:t>Co-ordinating conjunctions – FANBOYS – for and nor but or yet so</a:t>
            </a:r>
          </a:p>
          <a:p>
            <a:r>
              <a:rPr lang="en-GB" dirty="0"/>
              <a:t>Subordinating conjunctions – subordinate clauses always start with these!</a:t>
            </a:r>
          </a:p>
        </p:txBody>
      </p:sp>
    </p:spTree>
    <p:extLst>
      <p:ext uri="{BB962C8B-B14F-4D97-AF65-F5344CB8AC3E}">
        <p14:creationId xmlns:p14="http://schemas.microsoft.com/office/powerpoint/2010/main" val="16689683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5138" y="-56802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Tense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124" y="1093076"/>
            <a:ext cx="11866179" cy="555997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Simple past – I went, we slept, she ran – verb form is one word</a:t>
            </a:r>
          </a:p>
          <a:p>
            <a:r>
              <a:rPr lang="en-GB" dirty="0"/>
              <a:t>Simple present – I go, we sleep, she runs – verb form is one word</a:t>
            </a:r>
          </a:p>
          <a:p>
            <a:r>
              <a:rPr lang="en-GB" dirty="0"/>
              <a:t>Past perfect – </a:t>
            </a:r>
            <a:r>
              <a:rPr lang="en-GB" dirty="0">
                <a:solidFill>
                  <a:srgbClr val="FF0000"/>
                </a:solidFill>
              </a:rPr>
              <a:t>had </a:t>
            </a:r>
            <a:r>
              <a:rPr lang="en-GB" dirty="0"/>
              <a:t>then</a:t>
            </a:r>
            <a:r>
              <a:rPr lang="en-GB" dirty="0">
                <a:solidFill>
                  <a:srgbClr val="FF0000"/>
                </a:solidFill>
              </a:rPr>
              <a:t> past tense verb </a:t>
            </a:r>
            <a:r>
              <a:rPr lang="en-GB" dirty="0"/>
              <a:t>– verb form is two words</a:t>
            </a:r>
          </a:p>
          <a:p>
            <a:r>
              <a:rPr lang="en-GB" dirty="0"/>
              <a:t>Present perfect – </a:t>
            </a:r>
            <a:r>
              <a:rPr lang="en-GB" dirty="0">
                <a:solidFill>
                  <a:srgbClr val="FF0000"/>
                </a:solidFill>
              </a:rPr>
              <a:t>has/have</a:t>
            </a:r>
            <a:r>
              <a:rPr lang="en-GB" dirty="0"/>
              <a:t> then </a:t>
            </a:r>
            <a:r>
              <a:rPr lang="en-GB" dirty="0">
                <a:solidFill>
                  <a:srgbClr val="FF0000"/>
                </a:solidFill>
              </a:rPr>
              <a:t>past tense verb </a:t>
            </a:r>
            <a:r>
              <a:rPr lang="en-GB" dirty="0"/>
              <a:t>– verb form is two words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Past progressive – </a:t>
            </a:r>
            <a:r>
              <a:rPr lang="en-GB" dirty="0">
                <a:solidFill>
                  <a:srgbClr val="FF0000"/>
                </a:solidFill>
              </a:rPr>
              <a:t>were/was </a:t>
            </a:r>
            <a:r>
              <a:rPr lang="en-GB" dirty="0"/>
              <a:t>then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ing</a:t>
            </a:r>
            <a:r>
              <a:rPr lang="en-GB" dirty="0">
                <a:solidFill>
                  <a:srgbClr val="FF0000"/>
                </a:solidFill>
              </a:rPr>
              <a:t> verb </a:t>
            </a:r>
            <a:r>
              <a:rPr lang="en-GB" dirty="0"/>
              <a:t>– verb form is two words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Present progressive – </a:t>
            </a:r>
            <a:r>
              <a:rPr lang="en-GB" dirty="0">
                <a:solidFill>
                  <a:srgbClr val="FF0000"/>
                </a:solidFill>
              </a:rPr>
              <a:t>are/is/am </a:t>
            </a:r>
            <a:r>
              <a:rPr lang="en-GB" dirty="0"/>
              <a:t>then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ing</a:t>
            </a:r>
            <a:r>
              <a:rPr lang="en-GB" dirty="0">
                <a:solidFill>
                  <a:srgbClr val="FF0000"/>
                </a:solidFill>
              </a:rPr>
              <a:t> verb </a:t>
            </a:r>
            <a:r>
              <a:rPr lang="en-GB" dirty="0"/>
              <a:t>– verb form is two words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Subjunctive form – normally the word ‘were’/advice/a situation that hasn’t happened – which one sounds like the Queen</a:t>
            </a:r>
          </a:p>
          <a:p>
            <a:r>
              <a:rPr lang="en-GB" dirty="0"/>
              <a:t>Modal verbs – could, should, would, will </a:t>
            </a:r>
            <a:r>
              <a:rPr lang="en-GB" dirty="0" err="1"/>
              <a:t>etc</a:t>
            </a:r>
            <a:r>
              <a:rPr lang="en-GB" dirty="0"/>
              <a:t> - negative forms as well – couldn’t, shouldn’t, wouldn’t   </a:t>
            </a:r>
          </a:p>
          <a:p>
            <a:r>
              <a:rPr lang="en-GB" dirty="0"/>
              <a:t>(cannot &gt;&gt;&gt; can’t     will not &gt;&gt;&gt; won’t    shall not &gt;&gt;&gt; shan’t)</a:t>
            </a:r>
          </a:p>
          <a:p>
            <a:r>
              <a:rPr lang="en-GB" dirty="0"/>
              <a:t>Passive and active – label SVO – verb is always in the middle</a:t>
            </a:r>
          </a:p>
        </p:txBody>
      </p:sp>
    </p:spTree>
    <p:extLst>
      <p:ext uri="{BB962C8B-B14F-4D97-AF65-F5344CB8AC3E}">
        <p14:creationId xmlns:p14="http://schemas.microsoft.com/office/powerpoint/2010/main" val="35538128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Vocabulary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Synonyms – similar </a:t>
            </a:r>
            <a:r>
              <a:rPr lang="en-GB" u="sng" dirty="0">
                <a:solidFill>
                  <a:srgbClr val="FF0000"/>
                </a:solidFill>
              </a:rPr>
              <a:t>MEANING</a:t>
            </a:r>
          </a:p>
          <a:p>
            <a:r>
              <a:rPr lang="en-GB" dirty="0"/>
              <a:t>Antonyms – opposite </a:t>
            </a:r>
            <a:r>
              <a:rPr lang="en-GB" u="sng" dirty="0">
                <a:solidFill>
                  <a:srgbClr val="FF0000"/>
                </a:solidFill>
              </a:rPr>
              <a:t>MEANING</a:t>
            </a:r>
          </a:p>
          <a:p>
            <a:r>
              <a:rPr lang="en-GB" dirty="0"/>
              <a:t>Prefixes and suffixes – try them all out and see which works – think about what the prefix does to the meaning of </a:t>
            </a:r>
            <a:r>
              <a:rPr lang="en-GB"/>
              <a:t>the word</a:t>
            </a:r>
            <a:endParaRPr lang="en-GB" dirty="0"/>
          </a:p>
          <a:p>
            <a:r>
              <a:rPr lang="en-GB" dirty="0"/>
              <a:t>Word families – think about the root and check any words you do know – what does the root in that word mean?</a:t>
            </a:r>
          </a:p>
          <a:p>
            <a:r>
              <a:rPr lang="en-GB" dirty="0"/>
              <a:t>Formal and informal – contractions are informal! Possession isn’t!</a:t>
            </a:r>
          </a:p>
          <a:p>
            <a:r>
              <a:rPr lang="en-GB" dirty="0"/>
              <a:t>Standard and non-standard English – ‘are’ and ‘were’ are plural, ‘is’ and ‘am’ are singular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9871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2069</Words>
  <Application>Microsoft Office PowerPoint</Application>
  <PresentationFormat>Widescreen</PresentationFormat>
  <Paragraphs>159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Nouns</vt:lpstr>
      <vt:lpstr>Adverbs</vt:lpstr>
      <vt:lpstr>Adjectives</vt:lpstr>
      <vt:lpstr>Verbs</vt:lpstr>
      <vt:lpstr>Pronouns</vt:lpstr>
      <vt:lpstr>Prepositions</vt:lpstr>
      <vt:lpstr>Determiners</vt:lpstr>
      <vt:lpstr>Conjunctions – 2 types</vt:lpstr>
      <vt:lpstr>Subject and Object</vt:lpstr>
      <vt:lpstr>Word Class</vt:lpstr>
      <vt:lpstr>Combining words</vt:lpstr>
      <vt:lpstr>Verb forms and tenses</vt:lpstr>
      <vt:lpstr>Tense verb form – two words for all of these!</vt:lpstr>
      <vt:lpstr>Punctuation</vt:lpstr>
      <vt:lpstr>Vocabulary</vt:lpstr>
      <vt:lpstr>Standard English</vt:lpstr>
      <vt:lpstr>PowerPoint Presentation</vt:lpstr>
      <vt:lpstr>Try out all the possibilities</vt:lpstr>
      <vt:lpstr>Read the sentences out loud and pause at the punctuation – this will help to make it obvious</vt:lpstr>
      <vt:lpstr>Do not join the apostrophe in a contraction! Do not join the letters when writing a single word out!</vt:lpstr>
      <vt:lpstr>These Qs always refer to the 1st noun mentioned!</vt:lpstr>
      <vt:lpstr>How to insert a piece of punctuation – put it in using your finger first to check! Make sure the punctuation is a similar size to the writing!</vt:lpstr>
      <vt:lpstr>Different styles of question – read carefully!</vt:lpstr>
      <vt:lpstr>Noun = There is a ______.                                   Verb =    I should _______.</vt:lpstr>
      <vt:lpstr>REMEMBER, PUNCTUATE CORRECTLY MEANS ZERO MARKS IF YOU LEAVE OUT PUNCTUATION!</vt:lpstr>
      <vt:lpstr>Punctuation Full stop   . Capital letter  A Hyphen    - Comma     , Question mark ? Exclamation mark  ! Dash  -  Semi-colon ; Colon : Bracket () Inverted commas “ ” Bullet point . Apostrophe ’ Parenthesis – –  () , ,  </vt:lpstr>
      <vt:lpstr>Word Class Noun Verb - tense Adverb Adjective Pronouns Determiners Noun phrases Adverbials  Prepositions – prepositional phrases Subject and Object </vt:lpstr>
      <vt:lpstr>Sentence Functions</vt:lpstr>
      <vt:lpstr>Sentence Structure</vt:lpstr>
      <vt:lpstr>Tense</vt:lpstr>
      <vt:lpstr>Vocabulary</vt:lpstr>
    </vt:vector>
  </TitlesOfParts>
  <Company>St Vincents RC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Class</dc:title>
  <dc:creator>Elliot Morgan</dc:creator>
  <cp:lastModifiedBy>dawn maddock</cp:lastModifiedBy>
  <cp:revision>63</cp:revision>
  <cp:lastPrinted>2019-05-10T13:53:13Z</cp:lastPrinted>
  <dcterms:created xsi:type="dcterms:W3CDTF">2018-02-05T08:09:46Z</dcterms:created>
  <dcterms:modified xsi:type="dcterms:W3CDTF">2022-04-30T06:32:16Z</dcterms:modified>
</cp:coreProperties>
</file>