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5"/>
  </p:notesMasterIdLst>
  <p:sldIdLst>
    <p:sldId id="256" r:id="rId5"/>
    <p:sldId id="257" r:id="rId6"/>
    <p:sldId id="303" r:id="rId7"/>
    <p:sldId id="308" r:id="rId8"/>
    <p:sldId id="258" r:id="rId9"/>
    <p:sldId id="291" r:id="rId10"/>
    <p:sldId id="293" r:id="rId11"/>
    <p:sldId id="294" r:id="rId12"/>
    <p:sldId id="295" r:id="rId13"/>
    <p:sldId id="296" r:id="rId14"/>
    <p:sldId id="297" r:id="rId15"/>
    <p:sldId id="298" r:id="rId16"/>
    <p:sldId id="299" r:id="rId17"/>
    <p:sldId id="300" r:id="rId18"/>
    <p:sldId id="301" r:id="rId19"/>
    <p:sldId id="302" r:id="rId20"/>
    <p:sldId id="282" r:id="rId21"/>
    <p:sldId id="283" r:id="rId22"/>
    <p:sldId id="284" r:id="rId23"/>
    <p:sldId id="285" r:id="rId24"/>
    <p:sldId id="286" r:id="rId25"/>
    <p:sldId id="292" r:id="rId26"/>
    <p:sldId id="287" r:id="rId27"/>
    <p:sldId id="288" r:id="rId28"/>
    <p:sldId id="289" r:id="rId29"/>
    <p:sldId id="290" r:id="rId30"/>
    <p:sldId id="304" r:id="rId31"/>
    <p:sldId id="305" r:id="rId32"/>
    <p:sldId id="306" r:id="rId33"/>
    <p:sldId id="307"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AEAEA"/>
    <a:srgbClr val="CCE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676" autoAdjust="0"/>
    <p:restoredTop sz="94660"/>
  </p:normalViewPr>
  <p:slideViewPr>
    <p:cSldViewPr snapToGrid="0">
      <p:cViewPr varScale="1">
        <p:scale>
          <a:sx n="91" d="100"/>
          <a:sy n="91" d="100"/>
        </p:scale>
        <p:origin x="36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1C9A6AB-3AC5-B445-BC22-F113567975E2}" type="datetimeFigureOut">
              <a:rPr lang="en-US" smtClean="0"/>
              <a:t>4/2/2025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1E3BF51-DEF3-E247-BB3F-FB87A272899B}" type="slidenum">
              <a:rPr lang="en-US" smtClean="0"/>
              <a:t>‹#›</a:t>
            </a:fld>
            <a:endParaRPr lang="en-US"/>
          </a:p>
        </p:txBody>
      </p:sp>
    </p:spTree>
    <p:extLst>
      <p:ext uri="{BB962C8B-B14F-4D97-AF65-F5344CB8AC3E}">
        <p14:creationId xmlns:p14="http://schemas.microsoft.com/office/powerpoint/2010/main" val="3822879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67C579E-5528-4335-BACD-3E2A2CB1B238}" type="datetimeFigureOut">
              <a:rPr lang="en-GB" smtClean="0"/>
              <a:t>02/04/2025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DB068A5-77D8-43FF-86A4-F1A0A6838EFA}" type="slidenum">
              <a:rPr lang="en-GB" smtClean="0"/>
              <a:t>‹#›</a:t>
            </a:fld>
            <a:endParaRPr lang="en-GB"/>
          </a:p>
        </p:txBody>
      </p:sp>
    </p:spTree>
    <p:extLst>
      <p:ext uri="{BB962C8B-B14F-4D97-AF65-F5344CB8AC3E}">
        <p14:creationId xmlns:p14="http://schemas.microsoft.com/office/powerpoint/2010/main" val="18551732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67C579E-5528-4335-BACD-3E2A2CB1B238}" type="datetimeFigureOut">
              <a:rPr lang="en-GB" smtClean="0"/>
              <a:t>02/04/2025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DB068A5-77D8-43FF-86A4-F1A0A6838EFA}" type="slidenum">
              <a:rPr lang="en-GB" smtClean="0"/>
              <a:t>‹#›</a:t>
            </a:fld>
            <a:endParaRPr lang="en-GB"/>
          </a:p>
        </p:txBody>
      </p:sp>
    </p:spTree>
    <p:extLst>
      <p:ext uri="{BB962C8B-B14F-4D97-AF65-F5344CB8AC3E}">
        <p14:creationId xmlns:p14="http://schemas.microsoft.com/office/powerpoint/2010/main" val="24073726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67C579E-5528-4335-BACD-3E2A2CB1B238}" type="datetimeFigureOut">
              <a:rPr lang="en-GB" smtClean="0"/>
              <a:t>02/04/2025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DB068A5-77D8-43FF-86A4-F1A0A6838EFA}" type="slidenum">
              <a:rPr lang="en-GB" smtClean="0"/>
              <a:t>‹#›</a:t>
            </a:fld>
            <a:endParaRPr lang="en-GB"/>
          </a:p>
        </p:txBody>
      </p:sp>
    </p:spTree>
    <p:extLst>
      <p:ext uri="{BB962C8B-B14F-4D97-AF65-F5344CB8AC3E}">
        <p14:creationId xmlns:p14="http://schemas.microsoft.com/office/powerpoint/2010/main" val="26337602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67C579E-5528-4335-BACD-3E2A2CB1B238}" type="datetimeFigureOut">
              <a:rPr lang="en-GB" smtClean="0"/>
              <a:t>02/04/2025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DB068A5-77D8-43FF-86A4-F1A0A6838EFA}" type="slidenum">
              <a:rPr lang="en-GB" smtClean="0"/>
              <a:t>‹#›</a:t>
            </a:fld>
            <a:endParaRPr lang="en-GB"/>
          </a:p>
        </p:txBody>
      </p:sp>
    </p:spTree>
    <p:extLst>
      <p:ext uri="{BB962C8B-B14F-4D97-AF65-F5344CB8AC3E}">
        <p14:creationId xmlns:p14="http://schemas.microsoft.com/office/powerpoint/2010/main" val="6735837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67C579E-5528-4335-BACD-3E2A2CB1B238}" type="datetimeFigureOut">
              <a:rPr lang="en-GB" smtClean="0"/>
              <a:t>02/04/2025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DB068A5-77D8-43FF-86A4-F1A0A6838EFA}" type="slidenum">
              <a:rPr lang="en-GB" smtClean="0"/>
              <a:t>‹#›</a:t>
            </a:fld>
            <a:endParaRPr lang="en-GB"/>
          </a:p>
        </p:txBody>
      </p:sp>
    </p:spTree>
    <p:extLst>
      <p:ext uri="{BB962C8B-B14F-4D97-AF65-F5344CB8AC3E}">
        <p14:creationId xmlns:p14="http://schemas.microsoft.com/office/powerpoint/2010/main" val="3815698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67C579E-5528-4335-BACD-3E2A2CB1B238}" type="datetimeFigureOut">
              <a:rPr lang="en-GB" smtClean="0"/>
              <a:t>02/04/2025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DB068A5-77D8-43FF-86A4-F1A0A6838EFA}" type="slidenum">
              <a:rPr lang="en-GB" smtClean="0"/>
              <a:t>‹#›</a:t>
            </a:fld>
            <a:endParaRPr lang="en-GB"/>
          </a:p>
        </p:txBody>
      </p:sp>
    </p:spTree>
    <p:extLst>
      <p:ext uri="{BB962C8B-B14F-4D97-AF65-F5344CB8AC3E}">
        <p14:creationId xmlns:p14="http://schemas.microsoft.com/office/powerpoint/2010/main" val="5129863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67C579E-5528-4335-BACD-3E2A2CB1B238}" type="datetimeFigureOut">
              <a:rPr lang="en-GB" smtClean="0"/>
              <a:t>02/04/2025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DB068A5-77D8-43FF-86A4-F1A0A6838EFA}" type="slidenum">
              <a:rPr lang="en-GB" smtClean="0"/>
              <a:t>‹#›</a:t>
            </a:fld>
            <a:endParaRPr lang="en-GB"/>
          </a:p>
        </p:txBody>
      </p:sp>
    </p:spTree>
    <p:extLst>
      <p:ext uri="{BB962C8B-B14F-4D97-AF65-F5344CB8AC3E}">
        <p14:creationId xmlns:p14="http://schemas.microsoft.com/office/powerpoint/2010/main" val="36212974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67C579E-5528-4335-BACD-3E2A2CB1B238}" type="datetimeFigureOut">
              <a:rPr lang="en-GB" smtClean="0"/>
              <a:t>02/04/2025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DB068A5-77D8-43FF-86A4-F1A0A6838EFA}" type="slidenum">
              <a:rPr lang="en-GB" smtClean="0"/>
              <a:t>‹#›</a:t>
            </a:fld>
            <a:endParaRPr lang="en-GB"/>
          </a:p>
        </p:txBody>
      </p:sp>
    </p:spTree>
    <p:extLst>
      <p:ext uri="{BB962C8B-B14F-4D97-AF65-F5344CB8AC3E}">
        <p14:creationId xmlns:p14="http://schemas.microsoft.com/office/powerpoint/2010/main" val="34240677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67C579E-5528-4335-BACD-3E2A2CB1B238}" type="datetimeFigureOut">
              <a:rPr lang="en-GB" smtClean="0"/>
              <a:t>02/04/2025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DB068A5-77D8-43FF-86A4-F1A0A6838EFA}" type="slidenum">
              <a:rPr lang="en-GB" smtClean="0"/>
              <a:t>‹#›</a:t>
            </a:fld>
            <a:endParaRPr lang="en-GB"/>
          </a:p>
        </p:txBody>
      </p:sp>
    </p:spTree>
    <p:extLst>
      <p:ext uri="{BB962C8B-B14F-4D97-AF65-F5344CB8AC3E}">
        <p14:creationId xmlns:p14="http://schemas.microsoft.com/office/powerpoint/2010/main" val="28294352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67C579E-5528-4335-BACD-3E2A2CB1B238}" type="datetimeFigureOut">
              <a:rPr lang="en-GB" smtClean="0"/>
              <a:t>02/04/2025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DB068A5-77D8-43FF-86A4-F1A0A6838EFA}" type="slidenum">
              <a:rPr lang="en-GB" smtClean="0"/>
              <a:t>‹#›</a:t>
            </a:fld>
            <a:endParaRPr lang="en-GB"/>
          </a:p>
        </p:txBody>
      </p:sp>
    </p:spTree>
    <p:extLst>
      <p:ext uri="{BB962C8B-B14F-4D97-AF65-F5344CB8AC3E}">
        <p14:creationId xmlns:p14="http://schemas.microsoft.com/office/powerpoint/2010/main" val="32546640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67C579E-5528-4335-BACD-3E2A2CB1B238}" type="datetimeFigureOut">
              <a:rPr lang="en-GB" smtClean="0"/>
              <a:t>02/04/2025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DB068A5-77D8-43FF-86A4-F1A0A6838EFA}" type="slidenum">
              <a:rPr lang="en-GB" smtClean="0"/>
              <a:t>‹#›</a:t>
            </a:fld>
            <a:endParaRPr lang="en-GB"/>
          </a:p>
        </p:txBody>
      </p:sp>
    </p:spTree>
    <p:extLst>
      <p:ext uri="{BB962C8B-B14F-4D97-AF65-F5344CB8AC3E}">
        <p14:creationId xmlns:p14="http://schemas.microsoft.com/office/powerpoint/2010/main" val="39853103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67C579E-5528-4335-BACD-3E2A2CB1B238}" type="datetimeFigureOut">
              <a:rPr lang="en-GB" smtClean="0"/>
              <a:t>02/04/2025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DB068A5-77D8-43FF-86A4-F1A0A6838EFA}" type="slidenum">
              <a:rPr lang="en-GB" smtClean="0"/>
              <a:t>‹#›</a:t>
            </a:fld>
            <a:endParaRPr lang="en-GB"/>
          </a:p>
        </p:txBody>
      </p:sp>
    </p:spTree>
    <p:extLst>
      <p:ext uri="{BB962C8B-B14F-4D97-AF65-F5344CB8AC3E}">
        <p14:creationId xmlns:p14="http://schemas.microsoft.com/office/powerpoint/2010/main" val="16744671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71700" y="922792"/>
            <a:ext cx="8218714" cy="870857"/>
          </a:xfrm>
          <a:solidFill>
            <a:schemeClr val="accent1">
              <a:lumMod val="75000"/>
            </a:schemeClr>
          </a:solidFill>
        </p:spPr>
        <p:txBody>
          <a:bodyPr>
            <a:normAutofit/>
          </a:bodyPr>
          <a:lstStyle/>
          <a:p>
            <a:r>
              <a:rPr lang="en-GB" sz="4400" b="1" dirty="0"/>
              <a:t>Holmes Chapel Primary School</a:t>
            </a:r>
          </a:p>
        </p:txBody>
      </p:sp>
      <p:sp>
        <p:nvSpPr>
          <p:cNvPr id="3" name="Subtitle 2"/>
          <p:cNvSpPr>
            <a:spLocks noGrp="1"/>
          </p:cNvSpPr>
          <p:nvPr>
            <p:ph type="subTitle" idx="1"/>
          </p:nvPr>
        </p:nvSpPr>
        <p:spPr>
          <a:xfrm>
            <a:off x="914400" y="2537317"/>
            <a:ext cx="10210800" cy="1424439"/>
          </a:xfrm>
        </p:spPr>
        <p:txBody>
          <a:bodyPr>
            <a:normAutofit fontScale="85000" lnSpcReduction="10000"/>
          </a:bodyPr>
          <a:lstStyle/>
          <a:p>
            <a:r>
              <a:rPr lang="en-GB" sz="8000" b="1" dirty="0" smtClean="0"/>
              <a:t>English Curriculum - Writing</a:t>
            </a:r>
            <a:endParaRPr lang="en-GB" sz="8000" b="1" dirty="0"/>
          </a:p>
        </p:txBody>
      </p:sp>
      <p:pic>
        <p:nvPicPr>
          <p:cNvPr id="4" name="Picture 3">
            <a:extLst>
              <a:ext uri="{FF2B5EF4-FFF2-40B4-BE49-F238E27FC236}">
                <a16:creationId xmlns:a16="http://schemas.microsoft.com/office/drawing/2014/main" id="{7E68B8F1-8F50-6FBF-9BB5-4ECBC1A3EFC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7200" y="548596"/>
            <a:ext cx="1371600" cy="1619250"/>
          </a:xfrm>
          <a:prstGeom prst="rect">
            <a:avLst/>
          </a:prstGeom>
          <a:noFill/>
          <a:ln>
            <a:noFill/>
          </a:ln>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46719" y="4123663"/>
            <a:ext cx="3128543" cy="208830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997336" y="3371285"/>
            <a:ext cx="1895302" cy="2840680"/>
          </a:xfrm>
          <a:prstGeom prst="rect">
            <a:avLst/>
          </a:prstGeom>
        </p:spPr>
      </p:pic>
      <p:pic>
        <p:nvPicPr>
          <p:cNvPr id="12" name="Picture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66398" y="4091413"/>
            <a:ext cx="3176857" cy="2120552"/>
          </a:xfrm>
          <a:prstGeom prst="rect">
            <a:avLst/>
          </a:prstGeom>
        </p:spPr>
      </p:pic>
    </p:spTree>
    <p:extLst>
      <p:ext uri="{BB962C8B-B14F-4D97-AF65-F5344CB8AC3E}">
        <p14:creationId xmlns:p14="http://schemas.microsoft.com/office/powerpoint/2010/main" val="278130013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6428" y="232247"/>
            <a:ext cx="10515600" cy="541337"/>
          </a:xfrm>
        </p:spPr>
        <p:txBody>
          <a:bodyPr>
            <a:normAutofit/>
          </a:bodyPr>
          <a:lstStyle/>
          <a:p>
            <a:pPr algn="ctr"/>
            <a:r>
              <a:rPr lang="en-GB" sz="2000" b="1" dirty="0" smtClean="0">
                <a:latin typeface="+mn-lt"/>
              </a:rPr>
              <a:t>Writing </a:t>
            </a:r>
            <a:r>
              <a:rPr lang="en-GB" sz="2000" b="1" dirty="0">
                <a:latin typeface="+mn-lt"/>
              </a:rPr>
              <a:t>at Holmes Chapel Primary School</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476440513"/>
              </p:ext>
            </p:extLst>
          </p:nvPr>
        </p:nvGraphicFramePr>
        <p:xfrm>
          <a:off x="403344" y="1081323"/>
          <a:ext cx="11341768" cy="5659184"/>
        </p:xfrm>
        <a:graphic>
          <a:graphicData uri="http://schemas.openxmlformats.org/drawingml/2006/table">
            <a:tbl>
              <a:tblPr firstRow="1" bandRow="1">
                <a:tableStyleId>{5C22544A-7EE6-4342-B048-85BDC9FD1C3A}</a:tableStyleId>
              </a:tblPr>
              <a:tblGrid>
                <a:gridCol w="1828800">
                  <a:extLst>
                    <a:ext uri="{9D8B030D-6E8A-4147-A177-3AD203B41FA5}">
                      <a16:colId xmlns:a16="http://schemas.microsoft.com/office/drawing/2014/main" val="2629444592"/>
                    </a:ext>
                  </a:extLst>
                </a:gridCol>
                <a:gridCol w="9512968">
                  <a:extLst>
                    <a:ext uri="{9D8B030D-6E8A-4147-A177-3AD203B41FA5}">
                      <a16:colId xmlns:a16="http://schemas.microsoft.com/office/drawing/2014/main" val="4264307025"/>
                    </a:ext>
                  </a:extLst>
                </a:gridCol>
              </a:tblGrid>
              <a:tr h="1535962">
                <a:tc>
                  <a:txBody>
                    <a:bodyPr/>
                    <a:lstStyle/>
                    <a:p>
                      <a:pPr algn="ctr">
                        <a:lnSpc>
                          <a:spcPct val="107000"/>
                        </a:lnSpc>
                        <a:spcAft>
                          <a:spcPts val="0"/>
                        </a:spcAft>
                      </a:pPr>
                      <a:r>
                        <a:rPr lang="en-GB" sz="16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Intent</a:t>
                      </a:r>
                    </a:p>
                  </a:txBody>
                  <a:tcPr marL="68580" marR="68580" marT="0" marB="0" anchor="ctr">
                    <a:solidFill>
                      <a:schemeClr val="accent1">
                        <a:lumMod val="40000"/>
                        <a:lumOff val="60000"/>
                      </a:schemeClr>
                    </a:solidFill>
                  </a:tcPr>
                </a:tc>
                <a:tc>
                  <a:txBody>
                    <a:bodyPr/>
                    <a:lstStyle/>
                    <a:p>
                      <a:pPr>
                        <a:lnSpc>
                          <a:spcPct val="107000"/>
                        </a:lnSpc>
                        <a:spcAft>
                          <a:spcPts val="0"/>
                        </a:spcAft>
                        <a:tabLst>
                          <a:tab pos="139700" algn="l"/>
                          <a:tab pos="457200" algn="l"/>
                        </a:tabLst>
                      </a:pPr>
                      <a:r>
                        <a:rPr lang="en-GB" sz="1200" b="1" dirty="0" smtClean="0">
                          <a:solidFill>
                            <a:schemeClr val="tx1"/>
                          </a:solidFill>
                          <a:effectLst/>
                          <a:latin typeface="Calibri" panose="020F0502020204030204" pitchFamily="34" charset="0"/>
                          <a:ea typeface="Calibri" panose="020F0502020204030204" pitchFamily="34" charset="0"/>
                          <a:cs typeface="Calibri" panose="020F0502020204030204" pitchFamily="34" charset="0"/>
                        </a:rPr>
                        <a:t>At Holmes Chapel Primary, it is our intent to equip our children with the skills to be able to write fluently in a range of different genres as well as being able to communicate their ideas clearly. In order to achieve this, we provide them with rich and varied opportunities which include cross-curricular writing, writing from personal experiences and the use of high quality texts which support the children to become creative, inspired and have a love of writing. We strive for the children to be confident writers with the stamina and ability to write, at least, at the expected standard for their age.  We want our children to have the knowledge and understanding of technical grammar and punctuation, and to be able to apply it in a variety of different genres of their writing. In addition, we intend for our children to acquire and develop their use of vocabulary through our teaching, exposure to high quality texts within our lessons and through the promotion of a love of reading across our whole school reading for pleasure approach.</a:t>
                      </a:r>
                      <a:endParaRPr lang="en-GB" sz="1200" b="1"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solidFill>
                      <a:schemeClr val="accent1">
                        <a:lumMod val="40000"/>
                        <a:lumOff val="60000"/>
                      </a:schemeClr>
                    </a:solidFill>
                  </a:tcPr>
                </a:tc>
                <a:extLst>
                  <a:ext uri="{0D108BD9-81ED-4DB2-BD59-A6C34878D82A}">
                    <a16:rowId xmlns:a16="http://schemas.microsoft.com/office/drawing/2014/main" val="2177028848"/>
                  </a:ext>
                </a:extLst>
              </a:tr>
              <a:tr h="4008104">
                <a:tc>
                  <a:txBody>
                    <a:bodyPr/>
                    <a:lstStyle/>
                    <a:p>
                      <a:pPr algn="ctr">
                        <a:lnSpc>
                          <a:spcPct val="107000"/>
                        </a:lnSpc>
                        <a:spcAft>
                          <a:spcPts val="0"/>
                        </a:spcAft>
                      </a:pPr>
                      <a:r>
                        <a:rPr lang="en-GB" sz="1600" b="1" dirty="0">
                          <a:effectLst/>
                          <a:latin typeface="Calibri" panose="020F0502020204030204" pitchFamily="34" charset="0"/>
                          <a:ea typeface="Calibri" panose="020F0502020204030204" pitchFamily="34" charset="0"/>
                          <a:cs typeface="Times New Roman" panose="02020603050405020304" pitchFamily="18" charset="0"/>
                        </a:rPr>
                        <a:t>Implementation</a:t>
                      </a:r>
                    </a:p>
                  </a:txBody>
                  <a:tcPr marL="68580" marR="68580" marT="0" marB="0" anchor="ctr">
                    <a:solidFill>
                      <a:schemeClr val="accent1">
                        <a:lumMod val="40000"/>
                        <a:lumOff val="60000"/>
                      </a:schemeClr>
                    </a:solidFill>
                  </a:tcPr>
                </a:tc>
                <a:tc>
                  <a:txBody>
                    <a:bodyPr/>
                    <a:lstStyle/>
                    <a:p>
                      <a:pPr>
                        <a:lnSpc>
                          <a:spcPct val="107000"/>
                        </a:lnSpc>
                        <a:spcAft>
                          <a:spcPts val="0"/>
                        </a:spcAft>
                      </a:pPr>
                      <a:r>
                        <a:rPr lang="en-GB" sz="1200" b="1" u="sng" dirty="0" smtClean="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Composition</a:t>
                      </a:r>
                    </a:p>
                    <a:p>
                      <a:pPr>
                        <a:lnSpc>
                          <a:spcPct val="107000"/>
                        </a:lnSpc>
                        <a:spcAft>
                          <a:spcPts val="0"/>
                        </a:spcAft>
                      </a:pPr>
                      <a:r>
                        <a:rPr lang="en-GB" sz="1200" b="1" dirty="0" smtClean="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Throughout school, children are given purposeful and engaging opportunities to develop their skills and vocabulary by effectively planning, writing and revising their work. We follow a consistent, structured and supportive writing cycle based on the research-based gradual release of responsibility model and self-regulation where children use strategies to identify their next steps. Objectives are clear and progressive in every year group. We offer high levels of support to those who need it allowing each child to access their year group learning where possible and reach their full potential. </a:t>
                      </a:r>
                    </a:p>
                    <a:p>
                      <a:pPr>
                        <a:lnSpc>
                          <a:spcPct val="107000"/>
                        </a:lnSpc>
                        <a:spcAft>
                          <a:spcPts val="0"/>
                        </a:spcAft>
                      </a:pPr>
                      <a:r>
                        <a:rPr lang="en-GB" sz="1200" b="1" u="sng" dirty="0" smtClean="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Speaking and Listening</a:t>
                      </a:r>
                    </a:p>
                    <a:p>
                      <a:pPr>
                        <a:lnSpc>
                          <a:spcPct val="107000"/>
                        </a:lnSpc>
                        <a:spcAft>
                          <a:spcPts val="0"/>
                        </a:spcAft>
                      </a:pPr>
                      <a:r>
                        <a:rPr lang="en-GB" sz="1200" b="1" dirty="0" smtClean="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Children across school have the opportunity to enhance their speaking and listening skills by reading aloud their writing, listening to others and reciting and performing poetry, both their own and published. </a:t>
                      </a:r>
                    </a:p>
                    <a:p>
                      <a:pPr>
                        <a:lnSpc>
                          <a:spcPct val="107000"/>
                        </a:lnSpc>
                        <a:spcAft>
                          <a:spcPts val="0"/>
                        </a:spcAft>
                      </a:pPr>
                      <a:r>
                        <a:rPr lang="en-GB" sz="1200" b="1" u="sng" dirty="0" smtClean="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Grammar and Punctuation</a:t>
                      </a:r>
                    </a:p>
                    <a:p>
                      <a:pPr>
                        <a:lnSpc>
                          <a:spcPct val="107000"/>
                        </a:lnSpc>
                        <a:spcAft>
                          <a:spcPts val="0"/>
                        </a:spcAft>
                      </a:pPr>
                      <a:r>
                        <a:rPr lang="en-GB" sz="1200" b="1" dirty="0" smtClean="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Across school, grammar and punctuation knowledge and skills are taught through English lessons as much as possible. Teachers select, plan and deliver lessons that cover the required skills through the genres of writing that they are teaching, linking the grammar and punctuation to the genre to make it coherently connected with the intended writing outcome. At times, teachers may sometimes focus on particular grammar and punctuation skills as a discrete lesson; this is where the class need additional lessons to embed and develop their understanding from a technical point of view, or to consolidate skills before applying it into their writing.</a:t>
                      </a:r>
                    </a:p>
                    <a:p>
                      <a:pPr>
                        <a:lnSpc>
                          <a:spcPct val="107000"/>
                        </a:lnSpc>
                        <a:spcAft>
                          <a:spcPts val="0"/>
                        </a:spcAft>
                      </a:pPr>
                      <a:r>
                        <a:rPr lang="en-GB" sz="1200" b="1" u="sng" dirty="0" smtClean="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Vocabulary</a:t>
                      </a:r>
                    </a:p>
                    <a:p>
                      <a:pPr>
                        <a:lnSpc>
                          <a:spcPct val="107000"/>
                        </a:lnSpc>
                        <a:spcAft>
                          <a:spcPts val="0"/>
                        </a:spcAft>
                      </a:pPr>
                      <a:r>
                        <a:rPr lang="en-GB" sz="1200" b="1" dirty="0" smtClean="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Across school, teachers introduce age appropriate / genre appropriate language and vocabulary for style and meaning in reading and writing tasks, and discuss it with the children. In addition to this, teachers select, plan and introduce curriculum based vocabulary through our foundation subjects. Key words are introduced and discussed that are considered important for children to have a deeper understanding, semantically and morphologically (meaning and spelling patterns). </a:t>
                      </a:r>
                    </a:p>
                    <a:p>
                      <a:pPr>
                        <a:lnSpc>
                          <a:spcPct val="107000"/>
                        </a:lnSpc>
                        <a:spcAft>
                          <a:spcPts val="0"/>
                        </a:spcAft>
                      </a:pPr>
                      <a:endParaRPr lang="en-GB" sz="1100" b="1" dirty="0" smtClean="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1">
                        <a:lumMod val="40000"/>
                        <a:lumOff val="60000"/>
                      </a:schemeClr>
                    </a:solidFill>
                  </a:tcPr>
                </a:tc>
                <a:extLst>
                  <a:ext uri="{0D108BD9-81ED-4DB2-BD59-A6C34878D82A}">
                    <a16:rowId xmlns:a16="http://schemas.microsoft.com/office/drawing/2014/main" val="242387448"/>
                  </a:ext>
                </a:extLst>
              </a:tr>
            </a:tbl>
          </a:graphicData>
        </a:graphic>
      </p:graphicFrame>
      <p:pic>
        <p:nvPicPr>
          <p:cNvPr id="3" name="Picture 2">
            <a:extLst>
              <a:ext uri="{FF2B5EF4-FFF2-40B4-BE49-F238E27FC236}">
                <a16:creationId xmlns:a16="http://schemas.microsoft.com/office/drawing/2014/main" id="{57BD3E91-1C72-FAE8-98F9-8465FBAADD6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6686" y="100972"/>
            <a:ext cx="569742" cy="672612"/>
          </a:xfrm>
          <a:prstGeom prst="rect">
            <a:avLst/>
          </a:prstGeom>
          <a:noFill/>
          <a:ln>
            <a:noFill/>
          </a:ln>
        </p:spPr>
      </p:pic>
    </p:spTree>
    <p:extLst>
      <p:ext uri="{BB962C8B-B14F-4D97-AF65-F5344CB8AC3E}">
        <p14:creationId xmlns:p14="http://schemas.microsoft.com/office/powerpoint/2010/main" val="211467747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6428" y="232247"/>
            <a:ext cx="10515600" cy="541337"/>
          </a:xfrm>
        </p:spPr>
        <p:txBody>
          <a:bodyPr>
            <a:normAutofit/>
          </a:bodyPr>
          <a:lstStyle/>
          <a:p>
            <a:pPr algn="ctr"/>
            <a:r>
              <a:rPr lang="en-GB" sz="2000" b="1" dirty="0" smtClean="0">
                <a:latin typeface="+mn-lt"/>
              </a:rPr>
              <a:t>Writing </a:t>
            </a:r>
            <a:r>
              <a:rPr lang="en-GB" sz="2000" b="1" dirty="0">
                <a:latin typeface="+mn-lt"/>
              </a:rPr>
              <a:t>at Holmes Chapel Primary School</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27894292"/>
              </p:ext>
            </p:extLst>
          </p:nvPr>
        </p:nvGraphicFramePr>
        <p:xfrm>
          <a:off x="395323" y="1402165"/>
          <a:ext cx="11357810" cy="2544191"/>
        </p:xfrm>
        <a:graphic>
          <a:graphicData uri="http://schemas.openxmlformats.org/drawingml/2006/table">
            <a:tbl>
              <a:tblPr firstRow="1" bandRow="1">
                <a:tableStyleId>{5C22544A-7EE6-4342-B048-85BDC9FD1C3A}</a:tableStyleId>
              </a:tblPr>
              <a:tblGrid>
                <a:gridCol w="1474844">
                  <a:extLst>
                    <a:ext uri="{9D8B030D-6E8A-4147-A177-3AD203B41FA5}">
                      <a16:colId xmlns:a16="http://schemas.microsoft.com/office/drawing/2014/main" val="2629444592"/>
                    </a:ext>
                  </a:extLst>
                </a:gridCol>
                <a:gridCol w="9882966">
                  <a:extLst>
                    <a:ext uri="{9D8B030D-6E8A-4147-A177-3AD203B41FA5}">
                      <a16:colId xmlns:a16="http://schemas.microsoft.com/office/drawing/2014/main" val="4264307025"/>
                    </a:ext>
                  </a:extLst>
                </a:gridCol>
              </a:tblGrid>
              <a:tr h="2264308">
                <a:tc>
                  <a:txBody>
                    <a:bodyPr/>
                    <a:lstStyle/>
                    <a:p>
                      <a:pPr algn="ctr">
                        <a:lnSpc>
                          <a:spcPct val="107000"/>
                        </a:lnSpc>
                        <a:spcAft>
                          <a:spcPts val="0"/>
                        </a:spcAft>
                      </a:pPr>
                      <a:r>
                        <a:rPr lang="en-GB" sz="16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Impact</a:t>
                      </a:r>
                    </a:p>
                  </a:txBody>
                  <a:tcPr marL="68580" marR="68580" marT="0" marB="0" anchor="ctr">
                    <a:solidFill>
                      <a:schemeClr val="accent1">
                        <a:lumMod val="40000"/>
                        <a:lumOff val="60000"/>
                      </a:schemeClr>
                    </a:solidFill>
                  </a:tcPr>
                </a:tc>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endParaRPr lang="en-GB" sz="1200" b="1" kern="1200" dirty="0" smtClean="0">
                        <a:solidFill>
                          <a:schemeClr val="dk1"/>
                        </a:solidFill>
                        <a:effectLst/>
                        <a:latin typeface="+mn-lt"/>
                        <a:ea typeface="+mn-ea"/>
                        <a:cs typeface="+mn-cs"/>
                      </a:endParaRPr>
                    </a:p>
                    <a:p>
                      <a:pPr marL="0" marR="0" lvl="0" indent="0" algn="l" defTabSz="914400" rtl="0" eaLnBrk="1" fontAlgn="auto" latinLnBrk="0" hangingPunct="1">
                        <a:lnSpc>
                          <a:spcPct val="107000"/>
                        </a:lnSpc>
                        <a:spcBef>
                          <a:spcPts val="0"/>
                        </a:spcBef>
                        <a:spcAft>
                          <a:spcPts val="0"/>
                        </a:spcAft>
                        <a:buClrTx/>
                        <a:buSzTx/>
                        <a:buFontTx/>
                        <a:buNone/>
                        <a:tabLst/>
                        <a:defRPr/>
                      </a:pPr>
                      <a:r>
                        <a:rPr lang="en-GB" sz="1200" b="1" kern="1200" dirty="0" smtClean="0">
                          <a:solidFill>
                            <a:schemeClr val="dk1"/>
                          </a:solidFill>
                          <a:effectLst/>
                          <a:latin typeface="+mn-lt"/>
                          <a:ea typeface="+mn-ea"/>
                          <a:cs typeface="+mn-cs"/>
                        </a:rPr>
                        <a:t>Assessments are in the form of ongoing formative assessments throughout the year together with summative assessments and Teacher Assessment at the end of each term. The writing assessment follows the National Curriculum Programme of Study attainment targets for the end of each key stage and the skills set out in the National Curriculum for each interim year group. Teachers of each interim year group (Years 1, 3, 4 and 5) follow the same rigor in their approach to assessment as do teachers at the end of key stages to ensure accurate assessment data for subsequent year groups. By following the same approach, teachers carefully identify the gaps and weaknesses that will need to be targeted as a matter of urgency for the remainder of their year or in the subsequent year group. In addition, Years 2, 3, 4, 5 and 6 are subject to Spelling, Punctuation and Grammar (</a:t>
                      </a:r>
                      <a:r>
                        <a:rPr lang="en-GB" sz="1200" b="1" kern="1200" dirty="0" err="1" smtClean="0">
                          <a:solidFill>
                            <a:schemeClr val="dk1"/>
                          </a:solidFill>
                          <a:effectLst/>
                          <a:latin typeface="+mn-lt"/>
                          <a:ea typeface="+mn-ea"/>
                          <a:cs typeface="+mn-cs"/>
                        </a:rPr>
                        <a:t>SPaG</a:t>
                      </a:r>
                      <a:r>
                        <a:rPr lang="en-GB" sz="1200" b="1" kern="1200" dirty="0" smtClean="0">
                          <a:solidFill>
                            <a:schemeClr val="dk1"/>
                          </a:solidFill>
                          <a:effectLst/>
                          <a:latin typeface="+mn-lt"/>
                          <a:ea typeface="+mn-ea"/>
                          <a:cs typeface="+mn-cs"/>
                        </a:rPr>
                        <a:t>) assessments. Year 6 are assessed with the nationally published (SATs) test in the summer term and use previous national test papers as practice assessments at the end of each half-term. NFER Punctuation and Grammar assessments undertaken in Years 3, 4 and 5 are completed tri-annually. Year 2 continue to assess using past SATs papers and newly published papers. These assessments, combined with termly spelling scores, are used predominantly to inform the overall </a:t>
                      </a:r>
                      <a:r>
                        <a:rPr lang="en-GB" sz="1200" b="1" kern="1200" dirty="0" err="1" smtClean="0">
                          <a:solidFill>
                            <a:schemeClr val="dk1"/>
                          </a:solidFill>
                          <a:effectLst/>
                          <a:latin typeface="+mn-lt"/>
                          <a:ea typeface="+mn-ea"/>
                          <a:cs typeface="+mn-cs"/>
                        </a:rPr>
                        <a:t>SPaG</a:t>
                      </a:r>
                      <a:r>
                        <a:rPr lang="en-GB" sz="1200" b="1" kern="1200" dirty="0" smtClean="0">
                          <a:solidFill>
                            <a:schemeClr val="dk1"/>
                          </a:solidFill>
                          <a:effectLst/>
                          <a:latin typeface="+mn-lt"/>
                          <a:ea typeface="+mn-ea"/>
                          <a:cs typeface="+mn-cs"/>
                        </a:rPr>
                        <a:t> data at the end of each term, in addition to their assessment of grammar application within their writing assessment. These assessments are done in conjunction with Teacher Assessment of each child’s writing (including handwriting) in every year group. </a:t>
                      </a:r>
                    </a:p>
                    <a:p>
                      <a:pPr marL="0" marR="0" lvl="0" indent="0" algn="l" defTabSz="914400" rtl="0" eaLnBrk="1" fontAlgn="auto" latinLnBrk="0" hangingPunct="1">
                        <a:lnSpc>
                          <a:spcPct val="107000"/>
                        </a:lnSpc>
                        <a:spcBef>
                          <a:spcPts val="0"/>
                        </a:spcBef>
                        <a:spcAft>
                          <a:spcPts val="0"/>
                        </a:spcAft>
                        <a:buClrTx/>
                        <a:buSzTx/>
                        <a:buFontTx/>
                        <a:buNone/>
                        <a:tabLst/>
                        <a:defRPr/>
                      </a:pPr>
                      <a:endParaRPr lang="en-GB" sz="1200" b="1" kern="1200" dirty="0" smtClean="0">
                        <a:solidFill>
                          <a:schemeClr val="dk1"/>
                        </a:solidFill>
                        <a:effectLst/>
                        <a:latin typeface="+mn-lt"/>
                        <a:ea typeface="+mn-ea"/>
                        <a:cs typeface="+mn-cs"/>
                      </a:endParaRPr>
                    </a:p>
                  </a:txBody>
                  <a:tcPr marL="68580" marR="68580" marT="0" marB="0">
                    <a:solidFill>
                      <a:schemeClr val="accent1">
                        <a:lumMod val="40000"/>
                        <a:lumOff val="60000"/>
                      </a:schemeClr>
                    </a:solidFill>
                  </a:tcPr>
                </a:tc>
                <a:extLst>
                  <a:ext uri="{0D108BD9-81ED-4DB2-BD59-A6C34878D82A}">
                    <a16:rowId xmlns:a16="http://schemas.microsoft.com/office/drawing/2014/main" val="2754137304"/>
                  </a:ext>
                </a:extLst>
              </a:tr>
            </a:tbl>
          </a:graphicData>
        </a:graphic>
      </p:graphicFrame>
      <p:pic>
        <p:nvPicPr>
          <p:cNvPr id="3" name="Picture 2">
            <a:extLst>
              <a:ext uri="{FF2B5EF4-FFF2-40B4-BE49-F238E27FC236}">
                <a16:creationId xmlns:a16="http://schemas.microsoft.com/office/drawing/2014/main" id="{57BD3E91-1C72-FAE8-98F9-8465FBAADD6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6686" y="100972"/>
            <a:ext cx="569742" cy="672612"/>
          </a:xfrm>
          <a:prstGeom prst="rect">
            <a:avLst/>
          </a:prstGeom>
          <a:noFill/>
          <a:ln>
            <a:noFill/>
          </a:ln>
        </p:spPr>
      </p:pic>
    </p:spTree>
    <p:extLst>
      <p:ext uri="{BB962C8B-B14F-4D97-AF65-F5344CB8AC3E}">
        <p14:creationId xmlns:p14="http://schemas.microsoft.com/office/powerpoint/2010/main" val="381909796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541337"/>
          </a:xfrm>
        </p:spPr>
        <p:txBody>
          <a:bodyPr>
            <a:normAutofit/>
          </a:bodyPr>
          <a:lstStyle/>
          <a:p>
            <a:pPr algn="ctr"/>
            <a:r>
              <a:rPr lang="en-GB" sz="2000" b="1" dirty="0" smtClean="0">
                <a:latin typeface="+mn-lt"/>
              </a:rPr>
              <a:t>Writing at </a:t>
            </a:r>
            <a:r>
              <a:rPr lang="en-GB" sz="2000" b="1" dirty="0">
                <a:latin typeface="+mn-lt"/>
              </a:rPr>
              <a:t>Holmes Chapel Primary School</a:t>
            </a:r>
          </a:p>
        </p:txBody>
      </p:sp>
      <p:pic>
        <p:nvPicPr>
          <p:cNvPr id="3" name="Picture 2">
            <a:extLst>
              <a:ext uri="{FF2B5EF4-FFF2-40B4-BE49-F238E27FC236}">
                <a16:creationId xmlns:a16="http://schemas.microsoft.com/office/drawing/2014/main" id="{57BD3E91-1C72-FAE8-98F9-8465FBAADD6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8867" y="232248"/>
            <a:ext cx="569742" cy="672612"/>
          </a:xfrm>
          <a:prstGeom prst="rect">
            <a:avLst/>
          </a:prstGeom>
          <a:noFill/>
          <a:ln>
            <a:noFill/>
          </a:ln>
        </p:spPr>
      </p:pic>
      <p:graphicFrame>
        <p:nvGraphicFramePr>
          <p:cNvPr id="8" name="Table 7"/>
          <p:cNvGraphicFramePr>
            <a:graphicFrameLocks noGrp="1"/>
          </p:cNvGraphicFramePr>
          <p:nvPr>
            <p:extLst>
              <p:ext uri="{D42A27DB-BD31-4B8C-83A1-F6EECF244321}">
                <p14:modId xmlns:p14="http://schemas.microsoft.com/office/powerpoint/2010/main" val="4109295845"/>
              </p:ext>
            </p:extLst>
          </p:nvPr>
        </p:nvGraphicFramePr>
        <p:xfrm>
          <a:off x="591033" y="1271753"/>
          <a:ext cx="10607562" cy="5586247"/>
        </p:xfrm>
        <a:graphic>
          <a:graphicData uri="http://schemas.openxmlformats.org/drawingml/2006/table">
            <a:tbl>
              <a:tblPr firstRow="1" firstCol="1" bandRow="1">
                <a:tableStyleId>{3C2FFA5D-87B4-456A-9821-1D502468CF0F}</a:tableStyleId>
              </a:tblPr>
              <a:tblGrid>
                <a:gridCol w="2121367">
                  <a:extLst>
                    <a:ext uri="{9D8B030D-6E8A-4147-A177-3AD203B41FA5}">
                      <a16:colId xmlns:a16="http://schemas.microsoft.com/office/drawing/2014/main" val="1307422683"/>
                    </a:ext>
                  </a:extLst>
                </a:gridCol>
                <a:gridCol w="2121367">
                  <a:extLst>
                    <a:ext uri="{9D8B030D-6E8A-4147-A177-3AD203B41FA5}">
                      <a16:colId xmlns:a16="http://schemas.microsoft.com/office/drawing/2014/main" val="3623265674"/>
                    </a:ext>
                  </a:extLst>
                </a:gridCol>
                <a:gridCol w="2121367">
                  <a:extLst>
                    <a:ext uri="{9D8B030D-6E8A-4147-A177-3AD203B41FA5}">
                      <a16:colId xmlns:a16="http://schemas.microsoft.com/office/drawing/2014/main" val="3579346844"/>
                    </a:ext>
                  </a:extLst>
                </a:gridCol>
                <a:gridCol w="2121367">
                  <a:extLst>
                    <a:ext uri="{9D8B030D-6E8A-4147-A177-3AD203B41FA5}">
                      <a16:colId xmlns:a16="http://schemas.microsoft.com/office/drawing/2014/main" val="869724702"/>
                    </a:ext>
                  </a:extLst>
                </a:gridCol>
                <a:gridCol w="2122094">
                  <a:extLst>
                    <a:ext uri="{9D8B030D-6E8A-4147-A177-3AD203B41FA5}">
                      <a16:colId xmlns:a16="http://schemas.microsoft.com/office/drawing/2014/main" val="2612175712"/>
                    </a:ext>
                  </a:extLst>
                </a:gridCol>
              </a:tblGrid>
              <a:tr h="287026">
                <a:tc gridSpan="5">
                  <a:txBody>
                    <a:bodyPr/>
                    <a:lstStyle/>
                    <a:p>
                      <a:pPr>
                        <a:lnSpc>
                          <a:spcPct val="107000"/>
                        </a:lnSpc>
                        <a:spcAft>
                          <a:spcPts val="0"/>
                        </a:spcAft>
                      </a:pPr>
                      <a:r>
                        <a:rPr lang="en-GB" sz="1800" dirty="0">
                          <a:effectLst/>
                        </a:rPr>
                        <a:t>The </a:t>
                      </a:r>
                      <a:r>
                        <a:rPr lang="en-GB" sz="1800" dirty="0" smtClean="0">
                          <a:effectLst/>
                        </a:rPr>
                        <a:t>Writing Curriculum </a:t>
                      </a:r>
                      <a:r>
                        <a:rPr lang="en-GB" sz="1800" dirty="0">
                          <a:effectLst/>
                        </a:rPr>
                        <a:t>and Fundamental British Values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557118797"/>
                  </a:ext>
                </a:extLst>
              </a:tr>
              <a:tr h="287026">
                <a:tc>
                  <a:txBody>
                    <a:bodyPr/>
                    <a:lstStyle/>
                    <a:p>
                      <a:pPr>
                        <a:lnSpc>
                          <a:spcPct val="107000"/>
                        </a:lnSpc>
                        <a:spcAft>
                          <a:spcPts val="0"/>
                        </a:spcAft>
                      </a:pPr>
                      <a:r>
                        <a:rPr lang="en-GB" sz="1800" b="0" dirty="0">
                          <a:effectLst/>
                        </a:rPr>
                        <a:t>Democracy</a:t>
                      </a:r>
                      <a:endParaRPr lang="en-GB" sz="1800" b="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800">
                          <a:effectLst/>
                        </a:rPr>
                        <a:t>Rule of Law</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800">
                          <a:effectLst/>
                        </a:rPr>
                        <a:t>Individual Liberty</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800">
                          <a:effectLst/>
                        </a:rPr>
                        <a:t>Mutual Respect</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800">
                          <a:effectLst/>
                        </a:rPr>
                        <a:t>Tolerance</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414790043"/>
                  </a:ext>
                </a:extLst>
              </a:tr>
              <a:tr h="547210">
                <a:tc>
                  <a:txBody>
                    <a:bodyPr/>
                    <a:lstStyle/>
                    <a:p>
                      <a:pPr algn="ctr">
                        <a:lnSpc>
                          <a:spcPct val="107000"/>
                        </a:lnSpc>
                        <a:spcAft>
                          <a:spcPts val="0"/>
                        </a:spcAft>
                      </a:pPr>
                      <a:r>
                        <a:rPr lang="en-GB" sz="1800" dirty="0">
                          <a:effectLst/>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800" dirty="0">
                          <a:effectLst/>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800" dirty="0">
                          <a:effectLst/>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800" dirty="0">
                          <a:effectLst/>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GB" sz="1800" dirty="0">
                          <a:effectLst/>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48379364"/>
                  </a:ext>
                </a:extLst>
              </a:tr>
              <a:tr h="4464985">
                <a:tc>
                  <a:txBody>
                    <a:bodyPr/>
                    <a:lstStyle/>
                    <a:p>
                      <a:pPr>
                        <a:lnSpc>
                          <a:spcPct val="107000"/>
                        </a:lnSpc>
                        <a:spcAft>
                          <a:spcPts val="0"/>
                        </a:spcAft>
                      </a:pPr>
                      <a:r>
                        <a:rPr lang="en-GB" sz="1400" b="0" dirty="0">
                          <a:effectLst/>
                          <a:latin typeface="Calibri" panose="020F0502020204030204" pitchFamily="34" charset="0"/>
                          <a:ea typeface="Calibri" panose="020F0502020204030204" pitchFamily="34" charset="0"/>
                          <a:cs typeface="Calibri" panose="020F0502020204030204" pitchFamily="34" charset="0"/>
                        </a:rPr>
                        <a:t>The children are encouraged to write texts which debate issues and persuade the reader of their views. They learn how to construct arguments, use evidence, and present their views in a coherent and convincing manner. </a:t>
                      </a:r>
                      <a:endParaRPr lang="en-GB" sz="1400" b="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400" b="0" dirty="0">
                          <a:effectLst/>
                          <a:latin typeface="Calibri" panose="020F0502020204030204" pitchFamily="34" charset="0"/>
                          <a:ea typeface="Calibri" panose="020F0502020204030204" pitchFamily="34" charset="0"/>
                          <a:cs typeface="Calibri" panose="020F0502020204030204" pitchFamily="34" charset="0"/>
                        </a:rPr>
                        <a:t>In Key Stage One, children vote for which books to share together introducing them to the democratic </a:t>
                      </a:r>
                      <a:r>
                        <a:rPr lang="en-GB" sz="1400" b="0" dirty="0" smtClean="0">
                          <a:effectLst/>
                          <a:latin typeface="Calibri" panose="020F0502020204030204" pitchFamily="34" charset="0"/>
                          <a:ea typeface="Calibri" panose="020F0502020204030204" pitchFamily="34" charset="0"/>
                          <a:cs typeface="Calibri" panose="020F0502020204030204" pitchFamily="34" charset="0"/>
                        </a:rPr>
                        <a:t>process.</a:t>
                      </a:r>
                      <a:endParaRPr lang="en-GB" sz="1400" b="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1400" dirty="0">
                          <a:effectLst/>
                          <a:latin typeface="Calibri" panose="020F0502020204030204" pitchFamily="34" charset="0"/>
                          <a:ea typeface="Calibri" panose="020F0502020204030204" pitchFamily="34" charset="0"/>
                          <a:cs typeface="Calibri" panose="020F0502020204030204" pitchFamily="34" charset="0"/>
                        </a:rPr>
                        <a:t> </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400" dirty="0">
                          <a:effectLst/>
                          <a:latin typeface="Calibri" panose="020F0502020204030204" pitchFamily="34" charset="0"/>
                          <a:ea typeface="Calibri" panose="020F0502020204030204" pitchFamily="34" charset="0"/>
                          <a:cs typeface="Calibri" panose="020F0502020204030204" pitchFamily="34" charset="0"/>
                        </a:rPr>
                        <a:t>Texts are chosen that will give students a chance to explore the rule of law. Stories throughout the school clearly set out the difference between right and wrong, and where necessary, show how justice has been served. Children begin to discuss characters’ flaws and consequences and have the opportunity to use these as a basis for their writing.</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sz="1400" dirty="0">
                          <a:effectLst/>
                          <a:latin typeface="Calibri" panose="020F0502020204030204" pitchFamily="34" charset="0"/>
                          <a:ea typeface="Calibri" panose="020F0502020204030204" pitchFamily="34" charset="0"/>
                          <a:cs typeface="Calibri" panose="020F0502020204030204" pitchFamily="34" charset="0"/>
                        </a:rPr>
                        <a:t> </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400" dirty="0">
                          <a:effectLst/>
                          <a:latin typeface="Calibri" panose="020F0502020204030204" pitchFamily="34" charset="0"/>
                          <a:ea typeface="Calibri" panose="020F0502020204030204" pitchFamily="34" charset="0"/>
                          <a:cs typeface="Calibri" panose="020F0502020204030204" pitchFamily="34" charset="0"/>
                        </a:rPr>
                        <a:t>Many stories and non-fiction texts involve personal choice, journeys and self-discovery which can help children reflect on how characters assert their individual liberty and translate this into their own writing. In our studies of poetry and stories from other cultures, we explore how different slang, dialects and regional variations represent cultural backgrounds and personal experiences. </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400" dirty="0">
                          <a:effectLst/>
                          <a:latin typeface="Calibri" panose="020F0502020204030204" pitchFamily="34" charset="0"/>
                          <a:ea typeface="Calibri" panose="020F0502020204030204" pitchFamily="34" charset="0"/>
                          <a:cs typeface="Calibri" panose="020F0502020204030204" pitchFamily="34" charset="0"/>
                        </a:rPr>
                        <a:t>Incorporating mutual respect of different faiths, beliefs and cultures including key heritage texts in writing enables the children to acquire an appreciation and respect for others and understand the importance of inclusivity in society. </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400" dirty="0">
                          <a:effectLst/>
                          <a:latin typeface="Calibri" panose="020F0502020204030204" pitchFamily="34" charset="0"/>
                          <a:ea typeface="Calibri" panose="020F0502020204030204" pitchFamily="34" charset="0"/>
                          <a:cs typeface="Calibri" panose="020F0502020204030204" pitchFamily="34" charset="0"/>
                        </a:rPr>
                        <a:t> </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400" dirty="0">
                          <a:effectLst/>
                          <a:latin typeface="Calibri" panose="020F0502020204030204" pitchFamily="34" charset="0"/>
                          <a:ea typeface="Calibri" panose="020F0502020204030204" pitchFamily="34" charset="0"/>
                          <a:cs typeface="Calibri" panose="020F0502020204030204" pitchFamily="34" charset="0"/>
                        </a:rPr>
                        <a:t>In spoken language activities, children are expected to listen to and respect each other during group discussions and debate, and to work cooperatively in pursuit of common </a:t>
                      </a:r>
                      <a:r>
                        <a:rPr lang="en-GB" sz="1400">
                          <a:effectLst/>
                          <a:latin typeface="Calibri" panose="020F0502020204030204" pitchFamily="34" charset="0"/>
                          <a:ea typeface="Calibri" panose="020F0502020204030204" pitchFamily="34" charset="0"/>
                          <a:cs typeface="Calibri" panose="020F0502020204030204" pitchFamily="34" charset="0"/>
                        </a:rPr>
                        <a:t>goals</a:t>
                      </a:r>
                      <a:r>
                        <a:rPr lang="en-GB" sz="1400" smtClean="0">
                          <a:effectLst/>
                          <a:latin typeface="Calibri" panose="020F0502020204030204" pitchFamily="34" charset="0"/>
                          <a:ea typeface="Calibri" panose="020F0502020204030204" pitchFamily="34" charset="0"/>
                          <a:cs typeface="Calibri" panose="020F0502020204030204" pitchFamily="34" charset="0"/>
                        </a:rPr>
                        <a:t>.</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400" dirty="0">
                          <a:effectLst/>
                          <a:latin typeface="Calibri" panose="020F0502020204030204" pitchFamily="34" charset="0"/>
                          <a:ea typeface="Calibri" panose="020F0502020204030204" pitchFamily="34" charset="0"/>
                          <a:cs typeface="Calibri" panose="020F0502020204030204" pitchFamily="34" charset="0"/>
                        </a:rPr>
                        <a:t>The exploration of different people, places and social groups promotes understanding and tolerance. Each year group studies stories from other cultures through writing topics and poetry. </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400" dirty="0">
                          <a:effectLst/>
                          <a:latin typeface="Calibri" panose="020F0502020204030204" pitchFamily="34" charset="0"/>
                          <a:ea typeface="Calibri" panose="020F0502020204030204" pitchFamily="34" charset="0"/>
                          <a:cs typeface="Calibri" panose="020F0502020204030204" pitchFamily="34" charset="0"/>
                        </a:rPr>
                        <a:t> </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400" dirty="0">
                          <a:effectLst/>
                          <a:latin typeface="Calibri" panose="020F0502020204030204" pitchFamily="34" charset="0"/>
                          <a:ea typeface="Calibri" panose="020F0502020204030204" pitchFamily="34" charset="0"/>
                          <a:cs typeface="Calibri" panose="020F0502020204030204" pitchFamily="34" charset="0"/>
                        </a:rPr>
                        <a:t>By investigating the origins of words and language, children explore how they have been influenced by other languages, cultures, and historical events and gain a broader perspective on the world and develop respect for others. </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400" dirty="0">
                          <a:effectLst/>
                          <a:latin typeface="Calibri" panose="020F0502020204030204" pitchFamily="34" charset="0"/>
                          <a:ea typeface="Calibri" panose="020F0502020204030204" pitchFamily="34" charset="0"/>
                          <a:cs typeface="Calibri" panose="020F0502020204030204" pitchFamily="34" charset="0"/>
                        </a:rPr>
                        <a:t> </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113812526"/>
                  </a:ext>
                </a:extLst>
              </a:tr>
            </a:tbl>
          </a:graphicData>
        </a:graphic>
      </p:graphicFrame>
      <p:pic>
        <p:nvPicPr>
          <p:cNvPr id="10" name="Picture 9"/>
          <p:cNvPicPr>
            <a:picLocks noChangeAspect="1"/>
          </p:cNvPicPr>
          <p:nvPr/>
        </p:nvPicPr>
        <p:blipFill>
          <a:blip r:embed="rId3"/>
          <a:stretch>
            <a:fillRect/>
          </a:stretch>
        </p:blipFill>
        <p:spPr>
          <a:xfrm>
            <a:off x="1417723" y="1870931"/>
            <a:ext cx="498207" cy="472875"/>
          </a:xfrm>
          <a:prstGeom prst="rect">
            <a:avLst/>
          </a:prstGeom>
        </p:spPr>
      </p:pic>
      <p:pic>
        <p:nvPicPr>
          <p:cNvPr id="11" name="Picture 10"/>
          <p:cNvPicPr>
            <a:picLocks noChangeAspect="1"/>
          </p:cNvPicPr>
          <p:nvPr/>
        </p:nvPicPr>
        <p:blipFill>
          <a:blip r:embed="rId4"/>
          <a:stretch>
            <a:fillRect/>
          </a:stretch>
        </p:blipFill>
        <p:spPr>
          <a:xfrm>
            <a:off x="3406912" y="1866895"/>
            <a:ext cx="534468" cy="476911"/>
          </a:xfrm>
          <a:prstGeom prst="rect">
            <a:avLst/>
          </a:prstGeom>
        </p:spPr>
      </p:pic>
      <p:pic>
        <p:nvPicPr>
          <p:cNvPr id="12" name="Picture 11"/>
          <p:cNvPicPr>
            <a:picLocks noChangeAspect="1"/>
          </p:cNvPicPr>
          <p:nvPr/>
        </p:nvPicPr>
        <p:blipFill>
          <a:blip r:embed="rId5"/>
          <a:stretch>
            <a:fillRect/>
          </a:stretch>
        </p:blipFill>
        <p:spPr>
          <a:xfrm>
            <a:off x="5618707" y="1891196"/>
            <a:ext cx="552213" cy="476911"/>
          </a:xfrm>
          <a:prstGeom prst="rect">
            <a:avLst/>
          </a:prstGeom>
        </p:spPr>
      </p:pic>
      <p:pic>
        <p:nvPicPr>
          <p:cNvPr id="13" name="Picture 12"/>
          <p:cNvPicPr>
            <a:picLocks noChangeAspect="1"/>
          </p:cNvPicPr>
          <p:nvPr/>
        </p:nvPicPr>
        <p:blipFill>
          <a:blip r:embed="rId6"/>
          <a:stretch>
            <a:fillRect/>
          </a:stretch>
        </p:blipFill>
        <p:spPr>
          <a:xfrm>
            <a:off x="7848247" y="1833552"/>
            <a:ext cx="523764" cy="506305"/>
          </a:xfrm>
          <a:prstGeom prst="rect">
            <a:avLst/>
          </a:prstGeom>
        </p:spPr>
      </p:pic>
      <p:pic>
        <p:nvPicPr>
          <p:cNvPr id="14" name="Picture 13"/>
          <p:cNvPicPr>
            <a:picLocks noChangeAspect="1"/>
          </p:cNvPicPr>
          <p:nvPr/>
        </p:nvPicPr>
        <p:blipFill>
          <a:blip r:embed="rId7"/>
          <a:stretch>
            <a:fillRect/>
          </a:stretch>
        </p:blipFill>
        <p:spPr>
          <a:xfrm>
            <a:off x="9873697" y="1847027"/>
            <a:ext cx="564668" cy="527641"/>
          </a:xfrm>
          <a:prstGeom prst="rect">
            <a:avLst/>
          </a:prstGeom>
        </p:spPr>
      </p:pic>
    </p:spTree>
    <p:extLst>
      <p:ext uri="{BB962C8B-B14F-4D97-AF65-F5344CB8AC3E}">
        <p14:creationId xmlns:p14="http://schemas.microsoft.com/office/powerpoint/2010/main" val="427929474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9642" y="413658"/>
            <a:ext cx="7244863" cy="824300"/>
          </a:xfrm>
          <a:solidFill>
            <a:schemeClr val="accent1">
              <a:lumMod val="60000"/>
              <a:lumOff val="40000"/>
            </a:schemeClr>
          </a:solidFill>
        </p:spPr>
        <p:txBody>
          <a:bodyPr>
            <a:normAutofit fontScale="90000"/>
          </a:bodyPr>
          <a:lstStyle/>
          <a:p>
            <a:pPr algn="ctr"/>
            <a:r>
              <a:rPr lang="en-GB" sz="2800" b="1" u="sng" dirty="0">
                <a:latin typeface="+mn-lt"/>
              </a:rPr>
              <a:t/>
            </a:r>
            <a:br>
              <a:rPr lang="en-GB" sz="2800" b="1" u="sng" dirty="0">
                <a:latin typeface="+mn-lt"/>
              </a:rPr>
            </a:br>
            <a:r>
              <a:rPr lang="en-GB" sz="2800" b="1" u="sng" dirty="0" smtClean="0">
                <a:latin typeface="+mn-lt"/>
              </a:rPr>
              <a:t>Writing Curriculum Map</a:t>
            </a:r>
            <a:br>
              <a:rPr lang="en-GB" sz="2800" b="1" u="sng" dirty="0" smtClean="0">
                <a:latin typeface="+mn-lt"/>
              </a:rPr>
            </a:br>
            <a:endParaRPr lang="en-GB" sz="2800" b="1" dirty="0">
              <a:latin typeface="+mn-lt"/>
            </a:endParaRPr>
          </a:p>
        </p:txBody>
      </p:sp>
      <p:pic>
        <p:nvPicPr>
          <p:cNvPr id="4" name="Picture 3">
            <a:extLst>
              <a:ext uri="{FF2B5EF4-FFF2-40B4-BE49-F238E27FC236}">
                <a16:creationId xmlns:a16="http://schemas.microsoft.com/office/drawing/2014/main" id="{F0AF5E37-ACC6-16B0-8CC7-B0B250D4F5E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8867" y="232248"/>
            <a:ext cx="569742" cy="672612"/>
          </a:xfrm>
          <a:prstGeom prst="rect">
            <a:avLst/>
          </a:prstGeom>
          <a:noFill/>
          <a:ln>
            <a:noFill/>
          </a:ln>
        </p:spPr>
      </p:pic>
      <p:graphicFrame>
        <p:nvGraphicFramePr>
          <p:cNvPr id="7" name="Content Placeholder 6"/>
          <p:cNvGraphicFramePr>
            <a:graphicFrameLocks noGrp="1"/>
          </p:cNvGraphicFramePr>
          <p:nvPr>
            <p:ph idx="1"/>
            <p:extLst>
              <p:ext uri="{D42A27DB-BD31-4B8C-83A1-F6EECF244321}">
                <p14:modId xmlns:p14="http://schemas.microsoft.com/office/powerpoint/2010/main" val="703912456"/>
              </p:ext>
            </p:extLst>
          </p:nvPr>
        </p:nvGraphicFramePr>
        <p:xfrm>
          <a:off x="490359" y="1946365"/>
          <a:ext cx="11103428" cy="4686786"/>
        </p:xfrm>
        <a:graphic>
          <a:graphicData uri="http://schemas.openxmlformats.org/drawingml/2006/table">
            <a:tbl>
              <a:tblPr firstRow="1" firstCol="1" bandRow="1">
                <a:tableStyleId>{5C22544A-7EE6-4342-B048-85BDC9FD1C3A}</a:tableStyleId>
              </a:tblPr>
              <a:tblGrid>
                <a:gridCol w="870536">
                  <a:extLst>
                    <a:ext uri="{9D8B030D-6E8A-4147-A177-3AD203B41FA5}">
                      <a16:colId xmlns:a16="http://schemas.microsoft.com/office/drawing/2014/main" val="3890616367"/>
                    </a:ext>
                  </a:extLst>
                </a:gridCol>
                <a:gridCol w="1704770">
                  <a:extLst>
                    <a:ext uri="{9D8B030D-6E8A-4147-A177-3AD203B41FA5}">
                      <a16:colId xmlns:a16="http://schemas.microsoft.com/office/drawing/2014/main" val="3710938045"/>
                    </a:ext>
                  </a:extLst>
                </a:gridCol>
                <a:gridCol w="1706906">
                  <a:extLst>
                    <a:ext uri="{9D8B030D-6E8A-4147-A177-3AD203B41FA5}">
                      <a16:colId xmlns:a16="http://schemas.microsoft.com/office/drawing/2014/main" val="3360696089"/>
                    </a:ext>
                  </a:extLst>
                </a:gridCol>
                <a:gridCol w="1704770">
                  <a:extLst>
                    <a:ext uri="{9D8B030D-6E8A-4147-A177-3AD203B41FA5}">
                      <a16:colId xmlns:a16="http://schemas.microsoft.com/office/drawing/2014/main" val="199557441"/>
                    </a:ext>
                  </a:extLst>
                </a:gridCol>
                <a:gridCol w="1705481">
                  <a:extLst>
                    <a:ext uri="{9D8B030D-6E8A-4147-A177-3AD203B41FA5}">
                      <a16:colId xmlns:a16="http://schemas.microsoft.com/office/drawing/2014/main" val="782054946"/>
                    </a:ext>
                  </a:extLst>
                </a:gridCol>
                <a:gridCol w="1704770">
                  <a:extLst>
                    <a:ext uri="{9D8B030D-6E8A-4147-A177-3AD203B41FA5}">
                      <a16:colId xmlns:a16="http://schemas.microsoft.com/office/drawing/2014/main" val="1903665040"/>
                    </a:ext>
                  </a:extLst>
                </a:gridCol>
                <a:gridCol w="1706195">
                  <a:extLst>
                    <a:ext uri="{9D8B030D-6E8A-4147-A177-3AD203B41FA5}">
                      <a16:colId xmlns:a16="http://schemas.microsoft.com/office/drawing/2014/main" val="81301064"/>
                    </a:ext>
                  </a:extLst>
                </a:gridCol>
              </a:tblGrid>
              <a:tr h="252708">
                <a:tc>
                  <a:txBody>
                    <a:bodyPr/>
                    <a:lstStyle/>
                    <a:p>
                      <a:pPr algn="l">
                        <a:lnSpc>
                          <a:spcPct val="115000"/>
                        </a:lnSpc>
                        <a:spcAft>
                          <a:spcPts val="0"/>
                        </a:spcAft>
                      </a:pPr>
                      <a:r>
                        <a:rPr lang="en-GB" sz="400" dirty="0">
                          <a:effectLst/>
                        </a:rPr>
                        <a:t>  </a:t>
                      </a:r>
                      <a:endParaRPr lang="en-GB" sz="400" dirty="0">
                        <a:effectLst/>
                        <a:latin typeface="Calibri" panose="020F0502020204030204" pitchFamily="34" charset="0"/>
                        <a:ea typeface="Calibri" panose="020F0502020204030204" pitchFamily="34" charset="0"/>
                        <a:cs typeface="Times New Roman" panose="02020603050405020304" pitchFamily="18" charset="0"/>
                      </a:endParaRPr>
                    </a:p>
                  </a:txBody>
                  <a:tcPr marL="22172" marR="22172" marT="0" marB="0"/>
                </a:tc>
                <a:tc>
                  <a:txBody>
                    <a:bodyPr/>
                    <a:lstStyle/>
                    <a:p>
                      <a:pPr algn="ctr">
                        <a:lnSpc>
                          <a:spcPct val="115000"/>
                        </a:lnSpc>
                        <a:spcAft>
                          <a:spcPts val="0"/>
                        </a:spcAft>
                      </a:pPr>
                      <a:r>
                        <a:rPr lang="en-GB" sz="1100" dirty="0">
                          <a:effectLst/>
                        </a:rPr>
                        <a:t>Autumn 1</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2172" marR="22172" marT="0" marB="0" anchor="ctr"/>
                </a:tc>
                <a:tc>
                  <a:txBody>
                    <a:bodyPr/>
                    <a:lstStyle/>
                    <a:p>
                      <a:pPr algn="ctr">
                        <a:lnSpc>
                          <a:spcPct val="115000"/>
                        </a:lnSpc>
                        <a:spcAft>
                          <a:spcPts val="0"/>
                        </a:spcAft>
                      </a:pPr>
                      <a:r>
                        <a:rPr lang="en-GB" sz="1100" dirty="0">
                          <a:effectLst/>
                        </a:rPr>
                        <a:t>Autumn 2</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2172" marR="22172" marT="0" marB="0" anchor="ctr"/>
                </a:tc>
                <a:tc>
                  <a:txBody>
                    <a:bodyPr/>
                    <a:lstStyle/>
                    <a:p>
                      <a:pPr algn="ctr">
                        <a:lnSpc>
                          <a:spcPct val="115000"/>
                        </a:lnSpc>
                        <a:spcAft>
                          <a:spcPts val="0"/>
                        </a:spcAft>
                      </a:pPr>
                      <a:r>
                        <a:rPr lang="en-GB" sz="1100" dirty="0">
                          <a:effectLst/>
                        </a:rPr>
                        <a:t>Spring 1</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2172" marR="22172" marT="0" marB="0" anchor="ctr"/>
                </a:tc>
                <a:tc>
                  <a:txBody>
                    <a:bodyPr/>
                    <a:lstStyle/>
                    <a:p>
                      <a:pPr algn="ctr">
                        <a:lnSpc>
                          <a:spcPct val="115000"/>
                        </a:lnSpc>
                        <a:spcAft>
                          <a:spcPts val="0"/>
                        </a:spcAft>
                      </a:pPr>
                      <a:r>
                        <a:rPr lang="en-GB" sz="1100" dirty="0">
                          <a:effectLst/>
                        </a:rPr>
                        <a:t>Spring 2</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2172" marR="22172" marT="0" marB="0" anchor="ctr"/>
                </a:tc>
                <a:tc>
                  <a:txBody>
                    <a:bodyPr/>
                    <a:lstStyle/>
                    <a:p>
                      <a:pPr algn="ctr">
                        <a:lnSpc>
                          <a:spcPct val="115000"/>
                        </a:lnSpc>
                        <a:spcAft>
                          <a:spcPts val="0"/>
                        </a:spcAft>
                      </a:pPr>
                      <a:r>
                        <a:rPr lang="en-GB" sz="1100" dirty="0">
                          <a:effectLst/>
                        </a:rPr>
                        <a:t>Summer 1</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2172" marR="22172" marT="0" marB="0" anchor="ctr"/>
                </a:tc>
                <a:tc>
                  <a:txBody>
                    <a:bodyPr/>
                    <a:lstStyle/>
                    <a:p>
                      <a:pPr algn="ctr">
                        <a:lnSpc>
                          <a:spcPct val="115000"/>
                        </a:lnSpc>
                        <a:spcAft>
                          <a:spcPts val="0"/>
                        </a:spcAft>
                      </a:pPr>
                      <a:r>
                        <a:rPr lang="en-GB" sz="1100" dirty="0">
                          <a:effectLst/>
                        </a:rPr>
                        <a:t>Summer 2</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2172" marR="22172" marT="0" marB="0" anchor="ctr"/>
                </a:tc>
                <a:extLst>
                  <a:ext uri="{0D108BD9-81ED-4DB2-BD59-A6C34878D82A}">
                    <a16:rowId xmlns:a16="http://schemas.microsoft.com/office/drawing/2014/main" val="3455039808"/>
                  </a:ext>
                </a:extLst>
              </a:tr>
              <a:tr h="553876">
                <a:tc>
                  <a:txBody>
                    <a:bodyPr/>
                    <a:lstStyle/>
                    <a:p>
                      <a:pPr algn="l">
                        <a:lnSpc>
                          <a:spcPct val="115000"/>
                        </a:lnSpc>
                        <a:spcAft>
                          <a:spcPts val="0"/>
                        </a:spcAft>
                      </a:pPr>
                      <a:r>
                        <a:rPr lang="en-GB" sz="1100" dirty="0">
                          <a:effectLst/>
                        </a:rPr>
                        <a:t>Reception</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2172" marR="22172" marT="0" marB="0"/>
                </a:tc>
                <a:tc>
                  <a:txBody>
                    <a:bodyPr/>
                    <a:lstStyle/>
                    <a:p>
                      <a:pPr algn="l">
                        <a:lnSpc>
                          <a:spcPct val="115000"/>
                        </a:lnSpc>
                        <a:spcAft>
                          <a:spcPts val="0"/>
                        </a:spcAft>
                      </a:pPr>
                      <a:r>
                        <a:rPr lang="en-GB" sz="1100" dirty="0">
                          <a:effectLst/>
                        </a:rPr>
                        <a:t>Name writing</a:t>
                      </a:r>
                    </a:p>
                    <a:p>
                      <a:pPr algn="l">
                        <a:lnSpc>
                          <a:spcPct val="115000"/>
                        </a:lnSpc>
                        <a:spcAft>
                          <a:spcPts val="0"/>
                        </a:spcAft>
                      </a:pPr>
                      <a:r>
                        <a:rPr lang="en-GB" sz="1100" dirty="0">
                          <a:effectLst/>
                        </a:rPr>
                        <a:t>Pre writing shapes /patterns/ letter formation based on Little </a:t>
                      </a:r>
                      <a:r>
                        <a:rPr lang="en-GB" sz="1100" dirty="0" err="1">
                          <a:effectLst/>
                        </a:rPr>
                        <a:t>Wandle</a:t>
                      </a:r>
                      <a:endParaRPr lang="en-GB" sz="1100" dirty="0">
                        <a:effectLst/>
                      </a:endParaRPr>
                    </a:p>
                    <a:p>
                      <a:pPr algn="l">
                        <a:lnSpc>
                          <a:spcPct val="115000"/>
                        </a:lnSpc>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2172" marR="22172" marT="0" marB="0"/>
                </a:tc>
                <a:tc>
                  <a:txBody>
                    <a:bodyPr/>
                    <a:lstStyle/>
                    <a:p>
                      <a:pPr algn="l">
                        <a:lnSpc>
                          <a:spcPct val="115000"/>
                        </a:lnSpc>
                        <a:spcAft>
                          <a:spcPts val="0"/>
                        </a:spcAft>
                      </a:pPr>
                      <a:r>
                        <a:rPr lang="en-GB" sz="1100" dirty="0">
                          <a:effectLst/>
                        </a:rPr>
                        <a:t>Firework writing</a:t>
                      </a:r>
                    </a:p>
                    <a:p>
                      <a:pPr algn="l">
                        <a:lnSpc>
                          <a:spcPct val="115000"/>
                        </a:lnSpc>
                        <a:spcAft>
                          <a:spcPts val="0"/>
                        </a:spcAft>
                      </a:pPr>
                      <a:r>
                        <a:rPr lang="en-GB" sz="1100" dirty="0">
                          <a:effectLst/>
                        </a:rPr>
                        <a:t>Simple sentence - Diwali - </a:t>
                      </a:r>
                    </a:p>
                    <a:p>
                      <a:pPr algn="l">
                        <a:lnSpc>
                          <a:spcPct val="115000"/>
                        </a:lnSpc>
                        <a:spcAft>
                          <a:spcPts val="0"/>
                        </a:spcAft>
                      </a:pPr>
                      <a:r>
                        <a:rPr lang="en-GB" sz="1100" dirty="0">
                          <a:effectLst/>
                        </a:rPr>
                        <a:t>Christmas cards</a:t>
                      </a:r>
                    </a:p>
                    <a:p>
                      <a:pPr algn="l">
                        <a:lnSpc>
                          <a:spcPct val="115000"/>
                        </a:lnSpc>
                        <a:spcAft>
                          <a:spcPts val="0"/>
                        </a:spcAft>
                      </a:pPr>
                      <a:r>
                        <a:rPr lang="en-GB" sz="1100" dirty="0">
                          <a:effectLst/>
                        </a:rPr>
                        <a:t>Letters to Father Christmas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2172" marR="22172" marT="0" marB="0"/>
                </a:tc>
                <a:tc>
                  <a:txBody>
                    <a:bodyPr/>
                    <a:lstStyle/>
                    <a:p>
                      <a:pPr algn="l">
                        <a:lnSpc>
                          <a:spcPct val="115000"/>
                        </a:lnSpc>
                        <a:spcAft>
                          <a:spcPts val="0"/>
                        </a:spcAft>
                      </a:pPr>
                      <a:r>
                        <a:rPr lang="en-GB" sz="1100" dirty="0">
                          <a:effectLst/>
                        </a:rPr>
                        <a:t>Lunar New Year - animal word / phrase simple sentence writing</a:t>
                      </a:r>
                    </a:p>
                    <a:p>
                      <a:pPr algn="l">
                        <a:lnSpc>
                          <a:spcPct val="115000"/>
                        </a:lnSpc>
                        <a:spcAft>
                          <a:spcPts val="0"/>
                        </a:spcAft>
                      </a:pPr>
                      <a:r>
                        <a:rPr lang="en-GB" sz="1100" dirty="0">
                          <a:effectLst/>
                        </a:rPr>
                        <a:t>Space - alien descriptions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2172" marR="22172" marT="0" marB="0"/>
                </a:tc>
                <a:tc>
                  <a:txBody>
                    <a:bodyPr/>
                    <a:lstStyle/>
                    <a:p>
                      <a:pPr algn="l">
                        <a:lnSpc>
                          <a:spcPct val="115000"/>
                        </a:lnSpc>
                        <a:spcAft>
                          <a:spcPts val="0"/>
                        </a:spcAft>
                      </a:pPr>
                      <a:r>
                        <a:rPr lang="en-GB" sz="1100">
                          <a:effectLst/>
                        </a:rPr>
                        <a:t>Mapping- directions and labelling</a:t>
                      </a:r>
                    </a:p>
                    <a:p>
                      <a:pPr algn="l">
                        <a:lnSpc>
                          <a:spcPct val="115000"/>
                        </a:lnSpc>
                        <a:spcAft>
                          <a:spcPts val="0"/>
                        </a:spcAft>
                      </a:pPr>
                      <a:r>
                        <a:rPr lang="en-GB" sz="1100">
                          <a:effectLst/>
                        </a:rPr>
                        <a:t>Character descriptions </a:t>
                      </a:r>
                    </a:p>
                    <a:p>
                      <a:pPr algn="l">
                        <a:lnSpc>
                          <a:spcPct val="115000"/>
                        </a:lnSpc>
                        <a:spcAft>
                          <a:spcPts val="0"/>
                        </a:spcAft>
                      </a:pPr>
                      <a:r>
                        <a:rPr lang="en-GB" sz="1100">
                          <a:effectLst/>
                        </a:rPr>
                        <a:t>Story retelling (children to retell,  adult to scribe)</a:t>
                      </a:r>
                    </a:p>
                    <a:p>
                      <a:pPr algn="l">
                        <a:lnSpc>
                          <a:spcPct val="115000"/>
                        </a:lnSpc>
                        <a:spcAft>
                          <a:spcPts val="0"/>
                        </a:spcAft>
                      </a:pPr>
                      <a:r>
                        <a:rPr lang="en-GB" sz="11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22172" marR="22172" marT="0" marB="0"/>
                </a:tc>
                <a:tc>
                  <a:txBody>
                    <a:bodyPr/>
                    <a:lstStyle/>
                    <a:p>
                      <a:pPr algn="l">
                        <a:lnSpc>
                          <a:spcPct val="115000"/>
                        </a:lnSpc>
                        <a:spcAft>
                          <a:spcPts val="0"/>
                        </a:spcAft>
                      </a:pPr>
                      <a:r>
                        <a:rPr lang="en-GB" sz="1100" dirty="0">
                          <a:effectLst/>
                        </a:rPr>
                        <a:t>Animal descriptions</a:t>
                      </a:r>
                    </a:p>
                    <a:p>
                      <a:pPr algn="l">
                        <a:lnSpc>
                          <a:spcPct val="115000"/>
                        </a:lnSpc>
                        <a:spcAft>
                          <a:spcPts val="0"/>
                        </a:spcAft>
                      </a:pPr>
                      <a:r>
                        <a:rPr lang="en-GB" sz="1100" dirty="0" err="1">
                          <a:effectLst/>
                        </a:rPr>
                        <a:t>Meerkat</a:t>
                      </a:r>
                      <a:r>
                        <a:rPr lang="en-GB" sz="1100" dirty="0">
                          <a:effectLst/>
                        </a:rPr>
                        <a:t> postcards</a:t>
                      </a:r>
                    </a:p>
                    <a:p>
                      <a:pPr algn="l">
                        <a:lnSpc>
                          <a:spcPct val="115000"/>
                        </a:lnSpc>
                        <a:spcAft>
                          <a:spcPts val="0"/>
                        </a:spcAft>
                      </a:pPr>
                      <a:r>
                        <a:rPr lang="en-GB" sz="1100" dirty="0">
                          <a:effectLst/>
                        </a:rPr>
                        <a:t>Animal fact files</a:t>
                      </a:r>
                    </a:p>
                    <a:p>
                      <a:pPr algn="l">
                        <a:lnSpc>
                          <a:spcPct val="115000"/>
                        </a:lnSpc>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2172" marR="22172" marT="0" marB="0"/>
                </a:tc>
                <a:tc>
                  <a:txBody>
                    <a:bodyPr/>
                    <a:lstStyle/>
                    <a:p>
                      <a:pPr algn="l">
                        <a:lnSpc>
                          <a:spcPct val="115000"/>
                        </a:lnSpc>
                        <a:spcAft>
                          <a:spcPts val="0"/>
                        </a:spcAft>
                      </a:pPr>
                      <a:r>
                        <a:rPr lang="en-GB" sz="1100">
                          <a:effectLst/>
                        </a:rPr>
                        <a:t>Olympics - NEW UNIT </a:t>
                      </a:r>
                    </a:p>
                    <a:p>
                      <a:pPr algn="l">
                        <a:lnSpc>
                          <a:spcPct val="115000"/>
                        </a:lnSpc>
                        <a:spcAft>
                          <a:spcPts val="0"/>
                        </a:spcAft>
                      </a:pPr>
                      <a:r>
                        <a:rPr lang="en-GB" sz="1100">
                          <a:effectLst/>
                        </a:rPr>
                        <a:t>TBC</a:t>
                      </a:r>
                    </a:p>
                    <a:p>
                      <a:pPr algn="l">
                        <a:lnSpc>
                          <a:spcPct val="115000"/>
                        </a:lnSpc>
                        <a:spcAft>
                          <a:spcPts val="0"/>
                        </a:spcAft>
                      </a:pPr>
                      <a:r>
                        <a:rPr lang="en-GB" sz="11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22172" marR="22172" marT="0" marB="0"/>
                </a:tc>
                <a:extLst>
                  <a:ext uri="{0D108BD9-81ED-4DB2-BD59-A6C34878D82A}">
                    <a16:rowId xmlns:a16="http://schemas.microsoft.com/office/drawing/2014/main" val="2182293374"/>
                  </a:ext>
                </a:extLst>
              </a:tr>
              <a:tr h="724825">
                <a:tc>
                  <a:txBody>
                    <a:bodyPr/>
                    <a:lstStyle/>
                    <a:p>
                      <a:pPr algn="l">
                        <a:lnSpc>
                          <a:spcPct val="115000"/>
                        </a:lnSpc>
                        <a:spcAft>
                          <a:spcPts val="0"/>
                        </a:spcAft>
                      </a:pPr>
                      <a:r>
                        <a:rPr lang="en-GB" sz="1100" dirty="0">
                          <a:effectLst/>
                        </a:rPr>
                        <a:t>Year 1</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2172" marR="22172" marT="0" marB="0"/>
                </a:tc>
                <a:tc>
                  <a:txBody>
                    <a:bodyPr/>
                    <a:lstStyle/>
                    <a:p>
                      <a:pPr algn="l">
                        <a:lnSpc>
                          <a:spcPct val="115000"/>
                        </a:lnSpc>
                        <a:spcAft>
                          <a:spcPts val="0"/>
                        </a:spcAft>
                      </a:pPr>
                      <a:r>
                        <a:rPr lang="en-GB" sz="1100" dirty="0">
                          <a:effectLst/>
                        </a:rPr>
                        <a:t>Dictated sentences and copy sentence from previously taught graphemes</a:t>
                      </a:r>
                    </a:p>
                    <a:p>
                      <a:pPr algn="l">
                        <a:lnSpc>
                          <a:spcPct val="115000"/>
                        </a:lnSpc>
                        <a:spcAft>
                          <a:spcPts val="0"/>
                        </a:spcAft>
                      </a:pPr>
                      <a:r>
                        <a:rPr lang="en-GB" sz="1100" dirty="0">
                          <a:effectLst/>
                        </a:rPr>
                        <a:t>Character description</a:t>
                      </a:r>
                    </a:p>
                    <a:p>
                      <a:pPr algn="l">
                        <a:lnSpc>
                          <a:spcPct val="115000"/>
                        </a:lnSpc>
                        <a:spcAft>
                          <a:spcPts val="0"/>
                        </a:spcAft>
                      </a:pPr>
                      <a:r>
                        <a:rPr lang="en-GB" sz="1100" dirty="0">
                          <a:effectLst/>
                        </a:rPr>
                        <a:t>Including feelings</a:t>
                      </a:r>
                    </a:p>
                    <a:p>
                      <a:pPr algn="l">
                        <a:lnSpc>
                          <a:spcPct val="115000"/>
                        </a:lnSpc>
                        <a:spcAft>
                          <a:spcPts val="0"/>
                        </a:spcAft>
                      </a:pPr>
                      <a:r>
                        <a:rPr lang="en-GB" sz="1100" dirty="0">
                          <a:effectLst/>
                        </a:rPr>
                        <a:t>Setting description</a:t>
                      </a:r>
                    </a:p>
                    <a:p>
                      <a:pPr algn="l">
                        <a:lnSpc>
                          <a:spcPct val="115000"/>
                        </a:lnSpc>
                        <a:spcAft>
                          <a:spcPts val="0"/>
                        </a:spcAft>
                      </a:pPr>
                      <a:r>
                        <a:rPr lang="en-GB" sz="1100" dirty="0">
                          <a:effectLst/>
                        </a:rPr>
                        <a:t>Captions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2172" marR="22172" marT="0" marB="0"/>
                </a:tc>
                <a:tc>
                  <a:txBody>
                    <a:bodyPr/>
                    <a:lstStyle/>
                    <a:p>
                      <a:pPr algn="l">
                        <a:lnSpc>
                          <a:spcPct val="115000"/>
                        </a:lnSpc>
                        <a:spcAft>
                          <a:spcPts val="0"/>
                        </a:spcAft>
                      </a:pPr>
                      <a:r>
                        <a:rPr lang="en-GB" sz="1100" dirty="0">
                          <a:effectLst/>
                        </a:rPr>
                        <a:t>Captions extending to sentences</a:t>
                      </a:r>
                    </a:p>
                    <a:p>
                      <a:pPr algn="l">
                        <a:lnSpc>
                          <a:spcPct val="115000"/>
                        </a:lnSpc>
                        <a:spcAft>
                          <a:spcPts val="0"/>
                        </a:spcAft>
                      </a:pPr>
                      <a:r>
                        <a:rPr lang="en-GB" sz="1100" dirty="0">
                          <a:effectLst/>
                        </a:rPr>
                        <a:t>Simple sentences linked to a text</a:t>
                      </a:r>
                    </a:p>
                    <a:p>
                      <a:pPr algn="l">
                        <a:lnSpc>
                          <a:spcPct val="115000"/>
                        </a:lnSpc>
                        <a:spcAft>
                          <a:spcPts val="0"/>
                        </a:spcAft>
                      </a:pPr>
                      <a:r>
                        <a:rPr lang="en-GB" sz="1100" dirty="0">
                          <a:effectLst/>
                        </a:rPr>
                        <a:t>Firework – onomatopoeia &amp; shape  </a:t>
                      </a:r>
                    </a:p>
                    <a:p>
                      <a:pPr algn="l">
                        <a:lnSpc>
                          <a:spcPct val="115000"/>
                        </a:lnSpc>
                        <a:spcAft>
                          <a:spcPts val="0"/>
                        </a:spcAft>
                      </a:pPr>
                      <a:r>
                        <a:rPr lang="en-GB" sz="1100" dirty="0">
                          <a:effectLst/>
                        </a:rPr>
                        <a:t>Christmas poetry - Acrostic</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2172" marR="22172" marT="0" marB="0"/>
                </a:tc>
                <a:tc>
                  <a:txBody>
                    <a:bodyPr/>
                    <a:lstStyle/>
                    <a:p>
                      <a:pPr algn="l">
                        <a:lnSpc>
                          <a:spcPct val="115000"/>
                        </a:lnSpc>
                        <a:spcAft>
                          <a:spcPts val="0"/>
                        </a:spcAft>
                      </a:pPr>
                      <a:r>
                        <a:rPr lang="en-GB" sz="1100" dirty="0">
                          <a:effectLst/>
                        </a:rPr>
                        <a:t>Poetry – list (Samuel Pepys)</a:t>
                      </a:r>
                    </a:p>
                    <a:p>
                      <a:pPr algn="l">
                        <a:lnSpc>
                          <a:spcPct val="115000"/>
                        </a:lnSpc>
                        <a:spcAft>
                          <a:spcPts val="0"/>
                        </a:spcAft>
                      </a:pPr>
                      <a:r>
                        <a:rPr lang="en-GB" sz="1100" dirty="0">
                          <a:effectLst/>
                        </a:rPr>
                        <a:t>Narrative – Retelling a story</a:t>
                      </a:r>
                    </a:p>
                    <a:p>
                      <a:pPr algn="l">
                        <a:lnSpc>
                          <a:spcPct val="115000"/>
                        </a:lnSpc>
                        <a:spcAft>
                          <a:spcPts val="0"/>
                        </a:spcAft>
                      </a:pPr>
                      <a:r>
                        <a:rPr lang="en-GB" sz="1100" dirty="0">
                          <a:effectLst/>
                        </a:rPr>
                        <a:t>Recount of real life event (Staircase House)</a:t>
                      </a:r>
                    </a:p>
                    <a:p>
                      <a:pPr algn="l">
                        <a:lnSpc>
                          <a:spcPct val="115000"/>
                        </a:lnSpc>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2172" marR="22172" marT="0" marB="0"/>
                </a:tc>
                <a:tc>
                  <a:txBody>
                    <a:bodyPr/>
                    <a:lstStyle/>
                    <a:p>
                      <a:pPr algn="l">
                        <a:lnSpc>
                          <a:spcPct val="115000"/>
                        </a:lnSpc>
                        <a:spcAft>
                          <a:spcPts val="0"/>
                        </a:spcAft>
                      </a:pPr>
                      <a:r>
                        <a:rPr lang="en-GB" sz="1100" dirty="0">
                          <a:effectLst/>
                        </a:rPr>
                        <a:t>Letter – Informative (Dear Greenpeace)</a:t>
                      </a:r>
                    </a:p>
                    <a:p>
                      <a:pPr algn="l">
                        <a:lnSpc>
                          <a:spcPct val="115000"/>
                        </a:lnSpc>
                        <a:spcAft>
                          <a:spcPts val="0"/>
                        </a:spcAft>
                      </a:pPr>
                      <a:r>
                        <a:rPr lang="en-GB" sz="1100" dirty="0">
                          <a:effectLst/>
                        </a:rPr>
                        <a:t>Narrative – alternative ending/journey</a:t>
                      </a:r>
                    </a:p>
                    <a:p>
                      <a:pPr algn="l">
                        <a:lnSpc>
                          <a:spcPct val="115000"/>
                        </a:lnSpc>
                        <a:spcAft>
                          <a:spcPts val="0"/>
                        </a:spcAft>
                      </a:pPr>
                      <a:r>
                        <a:rPr lang="en-GB" sz="1100" dirty="0">
                          <a:effectLst/>
                        </a:rPr>
                        <a:t>Postcard from London</a:t>
                      </a:r>
                    </a:p>
                    <a:p>
                      <a:pPr algn="l">
                        <a:lnSpc>
                          <a:spcPct val="115000"/>
                        </a:lnSpc>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2172" marR="22172" marT="0" marB="0"/>
                </a:tc>
                <a:tc>
                  <a:txBody>
                    <a:bodyPr/>
                    <a:lstStyle/>
                    <a:p>
                      <a:pPr algn="l">
                        <a:lnSpc>
                          <a:spcPct val="115000"/>
                        </a:lnSpc>
                        <a:spcAft>
                          <a:spcPts val="0"/>
                        </a:spcAft>
                      </a:pPr>
                      <a:r>
                        <a:rPr lang="en-GB" sz="1100" dirty="0">
                          <a:effectLst/>
                        </a:rPr>
                        <a:t>Narrative – retelling the story</a:t>
                      </a:r>
                    </a:p>
                    <a:p>
                      <a:pPr algn="l">
                        <a:lnSpc>
                          <a:spcPct val="115000"/>
                        </a:lnSpc>
                        <a:spcAft>
                          <a:spcPts val="0"/>
                        </a:spcAft>
                      </a:pPr>
                      <a:r>
                        <a:rPr lang="en-GB" sz="1100" dirty="0">
                          <a:effectLst/>
                        </a:rPr>
                        <a:t>Narrative – Character description (Trolls – Billy Goats  Gruff)</a:t>
                      </a:r>
                    </a:p>
                    <a:p>
                      <a:pPr algn="l">
                        <a:lnSpc>
                          <a:spcPct val="115000"/>
                        </a:lnSpc>
                        <a:spcAft>
                          <a:spcPts val="0"/>
                        </a:spcAft>
                      </a:pPr>
                      <a:r>
                        <a:rPr lang="en-GB" sz="1100" dirty="0">
                          <a:effectLst/>
                        </a:rPr>
                        <a:t>Instructions - How to catch a dragon</a:t>
                      </a:r>
                    </a:p>
                    <a:p>
                      <a:pPr algn="l">
                        <a:lnSpc>
                          <a:spcPct val="115000"/>
                        </a:lnSpc>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2172" marR="22172" marT="0" marB="0"/>
                </a:tc>
                <a:tc>
                  <a:txBody>
                    <a:bodyPr/>
                    <a:lstStyle/>
                    <a:p>
                      <a:pPr algn="l">
                        <a:lnSpc>
                          <a:spcPct val="115000"/>
                        </a:lnSpc>
                        <a:spcAft>
                          <a:spcPts val="0"/>
                        </a:spcAft>
                      </a:pPr>
                      <a:r>
                        <a:rPr lang="en-GB" sz="1100" dirty="0">
                          <a:effectLst/>
                        </a:rPr>
                        <a:t>Animal Fact File</a:t>
                      </a:r>
                    </a:p>
                    <a:p>
                      <a:pPr algn="l">
                        <a:lnSpc>
                          <a:spcPct val="115000"/>
                        </a:lnSpc>
                        <a:spcAft>
                          <a:spcPts val="0"/>
                        </a:spcAft>
                      </a:pPr>
                      <a:r>
                        <a:rPr lang="en-GB" sz="1100" dirty="0">
                          <a:effectLst/>
                        </a:rPr>
                        <a:t>Instructions – Recipe (smoothie) Performance poetry</a:t>
                      </a:r>
                    </a:p>
                    <a:p>
                      <a:pPr algn="l">
                        <a:lnSpc>
                          <a:spcPct val="115000"/>
                        </a:lnSpc>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2172" marR="22172" marT="0" marB="0"/>
                </a:tc>
                <a:extLst>
                  <a:ext uri="{0D108BD9-81ED-4DB2-BD59-A6C34878D82A}">
                    <a16:rowId xmlns:a16="http://schemas.microsoft.com/office/drawing/2014/main" val="645075964"/>
                  </a:ext>
                </a:extLst>
              </a:tr>
              <a:tr h="629094">
                <a:tc>
                  <a:txBody>
                    <a:bodyPr/>
                    <a:lstStyle/>
                    <a:p>
                      <a:pPr algn="l">
                        <a:lnSpc>
                          <a:spcPct val="115000"/>
                        </a:lnSpc>
                        <a:spcAft>
                          <a:spcPts val="0"/>
                        </a:spcAft>
                      </a:pPr>
                      <a:r>
                        <a:rPr lang="en-GB" sz="1100">
                          <a:effectLst/>
                        </a:rPr>
                        <a:t>Year 2</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22172" marR="22172" marT="0" marB="0"/>
                </a:tc>
                <a:tc>
                  <a:txBody>
                    <a:bodyPr/>
                    <a:lstStyle/>
                    <a:p>
                      <a:pPr algn="l">
                        <a:lnSpc>
                          <a:spcPct val="115000"/>
                        </a:lnSpc>
                        <a:spcAft>
                          <a:spcPts val="0"/>
                        </a:spcAft>
                      </a:pPr>
                      <a:r>
                        <a:rPr lang="en-GB" sz="1100">
                          <a:effectLst/>
                        </a:rPr>
                        <a:t>Postcard</a:t>
                      </a:r>
                    </a:p>
                    <a:p>
                      <a:pPr algn="l">
                        <a:lnSpc>
                          <a:spcPct val="115000"/>
                        </a:lnSpc>
                        <a:spcAft>
                          <a:spcPts val="0"/>
                        </a:spcAft>
                      </a:pPr>
                      <a:r>
                        <a:rPr lang="en-GB" sz="1100">
                          <a:effectLst/>
                        </a:rPr>
                        <a:t>Comic strip </a:t>
                      </a:r>
                    </a:p>
                    <a:p>
                      <a:pPr algn="l">
                        <a:lnSpc>
                          <a:spcPct val="115000"/>
                        </a:lnSpc>
                        <a:spcAft>
                          <a:spcPts val="0"/>
                        </a:spcAft>
                      </a:pPr>
                      <a:r>
                        <a:rPr lang="en-GB" sz="1100">
                          <a:effectLst/>
                        </a:rPr>
                        <a:t>(Manju’s Magic Wishes)</a:t>
                      </a:r>
                    </a:p>
                    <a:p>
                      <a:pPr algn="l">
                        <a:lnSpc>
                          <a:spcPct val="115000"/>
                        </a:lnSpc>
                        <a:spcAft>
                          <a:spcPts val="0"/>
                        </a:spcAft>
                      </a:pPr>
                      <a:r>
                        <a:rPr lang="en-GB" sz="1100">
                          <a:effectLst/>
                        </a:rPr>
                        <a:t>Character description (Under the Great Plum tree)</a:t>
                      </a:r>
                    </a:p>
                    <a:p>
                      <a:pPr algn="l">
                        <a:lnSpc>
                          <a:spcPct val="115000"/>
                        </a:lnSpc>
                        <a:spcAft>
                          <a:spcPts val="0"/>
                        </a:spcAft>
                      </a:pPr>
                      <a:r>
                        <a:rPr lang="en-GB" sz="1100">
                          <a:effectLst/>
                        </a:rPr>
                        <a:t>Setting description (Chembakolli)</a:t>
                      </a:r>
                    </a:p>
                    <a:p>
                      <a:pPr algn="l">
                        <a:lnSpc>
                          <a:spcPct val="115000"/>
                        </a:lnSpc>
                        <a:spcAft>
                          <a:spcPts val="0"/>
                        </a:spcAft>
                      </a:pPr>
                      <a:r>
                        <a:rPr lang="en-GB" sz="1100">
                          <a:effectLst/>
                        </a:rPr>
                        <a:t>List poetry</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22172" marR="22172" marT="0" marB="0"/>
                </a:tc>
                <a:tc>
                  <a:txBody>
                    <a:bodyPr/>
                    <a:lstStyle/>
                    <a:p>
                      <a:pPr algn="l">
                        <a:lnSpc>
                          <a:spcPct val="115000"/>
                        </a:lnSpc>
                        <a:spcAft>
                          <a:spcPts val="0"/>
                        </a:spcAft>
                      </a:pPr>
                      <a:r>
                        <a:rPr lang="en-GB" sz="1100" dirty="0">
                          <a:effectLst/>
                        </a:rPr>
                        <a:t>Letter (The Wolf, The Duck and The Mouse)</a:t>
                      </a:r>
                    </a:p>
                    <a:p>
                      <a:pPr algn="l">
                        <a:lnSpc>
                          <a:spcPct val="115000"/>
                        </a:lnSpc>
                        <a:spcAft>
                          <a:spcPts val="0"/>
                        </a:spcAft>
                      </a:pPr>
                      <a:r>
                        <a:rPr lang="en-GB" sz="1100" dirty="0">
                          <a:effectLst/>
                        </a:rPr>
                        <a:t>Instructions (recipe – Indian Chutney)</a:t>
                      </a:r>
                    </a:p>
                    <a:p>
                      <a:pPr algn="l">
                        <a:lnSpc>
                          <a:spcPct val="115000"/>
                        </a:lnSpc>
                        <a:spcAft>
                          <a:spcPts val="0"/>
                        </a:spcAft>
                      </a:pPr>
                      <a:r>
                        <a:rPr lang="en-GB" sz="1100" dirty="0">
                          <a:effectLst/>
                        </a:rPr>
                        <a:t>Retell a known story</a:t>
                      </a:r>
                    </a:p>
                    <a:p>
                      <a:pPr algn="l">
                        <a:lnSpc>
                          <a:spcPct val="115000"/>
                        </a:lnSpc>
                        <a:spcAft>
                          <a:spcPts val="0"/>
                        </a:spcAft>
                      </a:pPr>
                      <a:r>
                        <a:rPr lang="en-GB" sz="1100" dirty="0">
                          <a:effectLst/>
                        </a:rPr>
                        <a:t>(The Wolf, The Duck and The Mouse) </a:t>
                      </a:r>
                    </a:p>
                    <a:p>
                      <a:pPr algn="l">
                        <a:lnSpc>
                          <a:spcPct val="115000"/>
                        </a:lnSpc>
                        <a:spcAft>
                          <a:spcPts val="0"/>
                        </a:spcAft>
                      </a:pPr>
                      <a:r>
                        <a:rPr lang="en-GB" sz="1100" dirty="0">
                          <a:effectLst/>
                        </a:rPr>
                        <a:t>Acrostic Poetry</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2172" marR="22172" marT="0" marB="0"/>
                </a:tc>
                <a:tc>
                  <a:txBody>
                    <a:bodyPr/>
                    <a:lstStyle/>
                    <a:p>
                      <a:pPr algn="l">
                        <a:lnSpc>
                          <a:spcPct val="115000"/>
                        </a:lnSpc>
                        <a:spcAft>
                          <a:spcPts val="0"/>
                        </a:spcAft>
                      </a:pPr>
                      <a:r>
                        <a:rPr lang="en-GB" sz="1100" dirty="0">
                          <a:effectLst/>
                        </a:rPr>
                        <a:t>Diary (William – The Night Gardener)</a:t>
                      </a:r>
                    </a:p>
                    <a:p>
                      <a:pPr algn="l">
                        <a:lnSpc>
                          <a:spcPct val="115000"/>
                        </a:lnSpc>
                        <a:spcAft>
                          <a:spcPts val="0"/>
                        </a:spcAft>
                      </a:pPr>
                      <a:r>
                        <a:rPr lang="en-GB" sz="1100" dirty="0" smtClean="0">
                          <a:effectLst/>
                        </a:rPr>
                        <a:t>Setting description (The Tunnel)</a:t>
                      </a:r>
                    </a:p>
                    <a:p>
                      <a:pPr algn="l">
                        <a:lnSpc>
                          <a:spcPct val="115000"/>
                        </a:lnSpc>
                        <a:spcAft>
                          <a:spcPts val="0"/>
                        </a:spcAft>
                      </a:pPr>
                      <a:r>
                        <a:rPr lang="en-GB" sz="1100" dirty="0" smtClean="0">
                          <a:effectLst/>
                        </a:rPr>
                        <a:t>Alternative ending (The Tunnel)</a:t>
                      </a:r>
                    </a:p>
                    <a:p>
                      <a:pPr marL="0" marR="0" lvl="0" indent="0" algn="l" defTabSz="914400" rtl="0" eaLnBrk="1" fontAlgn="auto" latinLnBrk="0" hangingPunct="1">
                        <a:lnSpc>
                          <a:spcPct val="115000"/>
                        </a:lnSpc>
                        <a:spcBef>
                          <a:spcPts val="0"/>
                        </a:spcBef>
                        <a:spcAft>
                          <a:spcPts val="0"/>
                        </a:spcAft>
                        <a:buClrTx/>
                        <a:buSzTx/>
                        <a:buFontTx/>
                        <a:buNone/>
                        <a:tabLst/>
                        <a:defRPr/>
                      </a:pPr>
                      <a:r>
                        <a:rPr lang="en-GB" sz="1100" dirty="0" smtClean="0">
                          <a:effectLst/>
                        </a:rPr>
                        <a:t>Non-chronological report – Jodrell Bank</a:t>
                      </a:r>
                    </a:p>
                    <a:p>
                      <a:pPr algn="l">
                        <a:lnSpc>
                          <a:spcPct val="115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2172" marR="22172" marT="0" marB="0"/>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1100" dirty="0" smtClean="0">
                          <a:effectLst/>
                        </a:rPr>
                        <a:t>Book review (Gorilla)</a:t>
                      </a:r>
                    </a:p>
                    <a:p>
                      <a:pPr algn="l">
                        <a:lnSpc>
                          <a:spcPct val="115000"/>
                        </a:lnSpc>
                        <a:spcAft>
                          <a:spcPts val="0"/>
                        </a:spcAft>
                      </a:pPr>
                      <a:r>
                        <a:rPr lang="en-GB" sz="1100" dirty="0" smtClean="0">
                          <a:effectLst/>
                        </a:rPr>
                        <a:t>Alternative ending (The Dragon Machine)</a:t>
                      </a:r>
                    </a:p>
                    <a:p>
                      <a:pPr algn="l">
                        <a:lnSpc>
                          <a:spcPct val="115000"/>
                        </a:lnSpc>
                        <a:spcAft>
                          <a:spcPts val="0"/>
                        </a:spcAft>
                      </a:pPr>
                      <a:r>
                        <a:rPr lang="en-GB" sz="1100" dirty="0" smtClean="0">
                          <a:effectLst/>
                        </a:rPr>
                        <a:t>Non-chronological report - Dragons</a:t>
                      </a:r>
                    </a:p>
                    <a:p>
                      <a:pPr algn="l">
                        <a:lnSpc>
                          <a:spcPct val="115000"/>
                        </a:lnSpc>
                        <a:spcAft>
                          <a:spcPts val="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2172" marR="22172" marT="0" marB="0"/>
                </a:tc>
                <a:tc>
                  <a:txBody>
                    <a:bodyPr/>
                    <a:lstStyle/>
                    <a:p>
                      <a:pPr algn="l">
                        <a:lnSpc>
                          <a:spcPct val="115000"/>
                        </a:lnSpc>
                        <a:spcAft>
                          <a:spcPts val="0"/>
                        </a:spcAft>
                      </a:pPr>
                      <a:r>
                        <a:rPr lang="en-GB" sz="1100">
                          <a:effectLst/>
                        </a:rPr>
                        <a:t>Explanation – Tigers (There’s a Tiger in the Garden)</a:t>
                      </a:r>
                    </a:p>
                    <a:p>
                      <a:pPr algn="l">
                        <a:lnSpc>
                          <a:spcPct val="115000"/>
                        </a:lnSpc>
                        <a:spcAft>
                          <a:spcPts val="0"/>
                        </a:spcAft>
                      </a:pPr>
                      <a:r>
                        <a:rPr lang="en-GB" sz="1100">
                          <a:effectLst/>
                        </a:rPr>
                        <a:t>Narrative – retelling of a known story (Little Red)</a:t>
                      </a:r>
                    </a:p>
                    <a:p>
                      <a:pPr algn="l">
                        <a:lnSpc>
                          <a:spcPct val="115000"/>
                        </a:lnSpc>
                        <a:spcAft>
                          <a:spcPts val="0"/>
                        </a:spcAft>
                      </a:pPr>
                      <a:r>
                        <a:rPr lang="en-GB" sz="1100">
                          <a:effectLst/>
                        </a:rPr>
                        <a:t>Letter – Evacuee (Spywatch)</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22172" marR="22172" marT="0" marB="0"/>
                </a:tc>
                <a:tc>
                  <a:txBody>
                    <a:bodyPr/>
                    <a:lstStyle/>
                    <a:p>
                      <a:pPr algn="l">
                        <a:lnSpc>
                          <a:spcPct val="115000"/>
                        </a:lnSpc>
                        <a:spcAft>
                          <a:spcPts val="0"/>
                        </a:spcAft>
                      </a:pPr>
                      <a:r>
                        <a:rPr lang="en-GB" sz="1100" dirty="0">
                          <a:effectLst/>
                        </a:rPr>
                        <a:t>Character description (Mr Reynolds)</a:t>
                      </a:r>
                    </a:p>
                    <a:p>
                      <a:pPr algn="l">
                        <a:lnSpc>
                          <a:spcPct val="115000"/>
                        </a:lnSpc>
                        <a:spcAft>
                          <a:spcPts val="0"/>
                        </a:spcAft>
                      </a:pPr>
                      <a:r>
                        <a:rPr lang="en-GB" sz="1100" dirty="0">
                          <a:effectLst/>
                        </a:rPr>
                        <a:t>Recount of real event (Trip to Air Raid Shelter)</a:t>
                      </a:r>
                    </a:p>
                    <a:p>
                      <a:pPr algn="l">
                        <a:lnSpc>
                          <a:spcPct val="115000"/>
                        </a:lnSpc>
                        <a:spcAft>
                          <a:spcPts val="0"/>
                        </a:spcAft>
                      </a:pPr>
                      <a:r>
                        <a:rPr lang="en-GB" sz="1100" dirty="0">
                          <a:effectLst/>
                        </a:rPr>
                        <a:t>Simple story  retelling (The Bear and The Piano)</a:t>
                      </a:r>
                    </a:p>
                    <a:p>
                      <a:pPr algn="l">
                        <a:lnSpc>
                          <a:spcPct val="115000"/>
                        </a:lnSpc>
                        <a:spcAft>
                          <a:spcPts val="0"/>
                        </a:spcAft>
                      </a:pPr>
                      <a:r>
                        <a:rPr lang="en-GB" sz="1100" dirty="0">
                          <a:effectLst/>
                        </a:rPr>
                        <a:t>Performance poetry   (Message from the Moon)</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2172" marR="22172" marT="0" marB="0"/>
                </a:tc>
                <a:extLst>
                  <a:ext uri="{0D108BD9-81ED-4DB2-BD59-A6C34878D82A}">
                    <a16:rowId xmlns:a16="http://schemas.microsoft.com/office/drawing/2014/main" val="1002441795"/>
                  </a:ext>
                </a:extLst>
              </a:tr>
            </a:tbl>
          </a:graphicData>
        </a:graphic>
      </p:graphicFrame>
      <p:sp>
        <p:nvSpPr>
          <p:cNvPr id="8" name="Rectangle 7"/>
          <p:cNvSpPr/>
          <p:nvPr/>
        </p:nvSpPr>
        <p:spPr>
          <a:xfrm>
            <a:off x="490359" y="1480848"/>
            <a:ext cx="1517723" cy="430887"/>
          </a:xfrm>
          <a:prstGeom prst="rect">
            <a:avLst/>
          </a:prstGeom>
        </p:spPr>
        <p:txBody>
          <a:bodyPr wrap="none">
            <a:spAutoFit/>
          </a:bodyPr>
          <a:lstStyle/>
          <a:p>
            <a:r>
              <a:rPr lang="en-GB" sz="2200" b="1" dirty="0"/>
              <a:t>Key Stage </a:t>
            </a:r>
            <a:r>
              <a:rPr lang="en-GB" sz="2200" b="1" dirty="0" smtClean="0"/>
              <a:t>1</a:t>
            </a:r>
            <a:endParaRPr lang="en-GB" sz="2200" b="1" dirty="0"/>
          </a:p>
        </p:txBody>
      </p:sp>
    </p:spTree>
    <p:extLst>
      <p:ext uri="{BB962C8B-B14F-4D97-AF65-F5344CB8AC3E}">
        <p14:creationId xmlns:p14="http://schemas.microsoft.com/office/powerpoint/2010/main" val="275545091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5286" y="232248"/>
            <a:ext cx="7244863" cy="672612"/>
          </a:xfrm>
          <a:solidFill>
            <a:schemeClr val="accent1">
              <a:lumMod val="60000"/>
              <a:lumOff val="40000"/>
            </a:schemeClr>
          </a:solidFill>
        </p:spPr>
        <p:txBody>
          <a:bodyPr>
            <a:normAutofit fontScale="90000"/>
          </a:bodyPr>
          <a:lstStyle/>
          <a:p>
            <a:pPr algn="ctr"/>
            <a:r>
              <a:rPr lang="en-GB" sz="2800" b="1" u="sng" dirty="0">
                <a:latin typeface="+mn-lt"/>
              </a:rPr>
              <a:t/>
            </a:r>
            <a:br>
              <a:rPr lang="en-GB" sz="2800" b="1" u="sng" dirty="0">
                <a:latin typeface="+mn-lt"/>
              </a:rPr>
            </a:br>
            <a:r>
              <a:rPr lang="en-GB" sz="2800" b="1" u="sng" dirty="0">
                <a:latin typeface="+mn-lt"/>
              </a:rPr>
              <a:t>Writing Curriculum Map</a:t>
            </a:r>
            <a:br>
              <a:rPr lang="en-GB" sz="2800" b="1" u="sng" dirty="0">
                <a:latin typeface="+mn-lt"/>
              </a:rPr>
            </a:br>
            <a:endParaRPr lang="en-GB" sz="2800" b="1" dirty="0">
              <a:latin typeface="+mn-lt"/>
            </a:endParaRPr>
          </a:p>
        </p:txBody>
      </p:sp>
      <p:pic>
        <p:nvPicPr>
          <p:cNvPr id="4" name="Picture 3">
            <a:extLst>
              <a:ext uri="{FF2B5EF4-FFF2-40B4-BE49-F238E27FC236}">
                <a16:creationId xmlns:a16="http://schemas.microsoft.com/office/drawing/2014/main" id="{F0AF5E37-ACC6-16B0-8CC7-B0B250D4F5E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8867" y="232248"/>
            <a:ext cx="569742" cy="672612"/>
          </a:xfrm>
          <a:prstGeom prst="rect">
            <a:avLst/>
          </a:prstGeom>
          <a:noFill/>
          <a:ln>
            <a:noFill/>
          </a:ln>
        </p:spPr>
      </p:pic>
      <p:graphicFrame>
        <p:nvGraphicFramePr>
          <p:cNvPr id="5" name="Content Placeholder 4"/>
          <p:cNvGraphicFramePr>
            <a:graphicFrameLocks noGrp="1"/>
          </p:cNvGraphicFramePr>
          <p:nvPr>
            <p:ph idx="1"/>
            <p:extLst>
              <p:ext uri="{D42A27DB-BD31-4B8C-83A1-F6EECF244321}">
                <p14:modId xmlns:p14="http://schemas.microsoft.com/office/powerpoint/2010/main" val="3435991217"/>
              </p:ext>
            </p:extLst>
          </p:nvPr>
        </p:nvGraphicFramePr>
        <p:xfrm>
          <a:off x="318865" y="1454682"/>
          <a:ext cx="11437703" cy="5230679"/>
        </p:xfrm>
        <a:graphic>
          <a:graphicData uri="http://schemas.openxmlformats.org/drawingml/2006/table">
            <a:tbl>
              <a:tblPr firstRow="1" firstCol="1" bandRow="1">
                <a:tableStyleId>{5C22544A-7EE6-4342-B048-85BDC9FD1C3A}</a:tableStyleId>
              </a:tblPr>
              <a:tblGrid>
                <a:gridCol w="569409">
                  <a:extLst>
                    <a:ext uri="{9D8B030D-6E8A-4147-A177-3AD203B41FA5}">
                      <a16:colId xmlns:a16="http://schemas.microsoft.com/office/drawing/2014/main" val="696720178"/>
                    </a:ext>
                  </a:extLst>
                </a:gridCol>
                <a:gridCol w="2083429">
                  <a:extLst>
                    <a:ext uri="{9D8B030D-6E8A-4147-A177-3AD203B41FA5}">
                      <a16:colId xmlns:a16="http://schemas.microsoft.com/office/drawing/2014/main" val="686099285"/>
                    </a:ext>
                  </a:extLst>
                </a:gridCol>
                <a:gridCol w="1758293">
                  <a:extLst>
                    <a:ext uri="{9D8B030D-6E8A-4147-A177-3AD203B41FA5}">
                      <a16:colId xmlns:a16="http://schemas.microsoft.com/office/drawing/2014/main" val="379672085"/>
                    </a:ext>
                  </a:extLst>
                </a:gridCol>
                <a:gridCol w="1756094">
                  <a:extLst>
                    <a:ext uri="{9D8B030D-6E8A-4147-A177-3AD203B41FA5}">
                      <a16:colId xmlns:a16="http://schemas.microsoft.com/office/drawing/2014/main" val="4162380138"/>
                    </a:ext>
                  </a:extLst>
                </a:gridCol>
                <a:gridCol w="1756826">
                  <a:extLst>
                    <a:ext uri="{9D8B030D-6E8A-4147-A177-3AD203B41FA5}">
                      <a16:colId xmlns:a16="http://schemas.microsoft.com/office/drawing/2014/main" val="698173032"/>
                    </a:ext>
                  </a:extLst>
                </a:gridCol>
                <a:gridCol w="1756094">
                  <a:extLst>
                    <a:ext uri="{9D8B030D-6E8A-4147-A177-3AD203B41FA5}">
                      <a16:colId xmlns:a16="http://schemas.microsoft.com/office/drawing/2014/main" val="1083236143"/>
                    </a:ext>
                  </a:extLst>
                </a:gridCol>
                <a:gridCol w="1757558">
                  <a:extLst>
                    <a:ext uri="{9D8B030D-6E8A-4147-A177-3AD203B41FA5}">
                      <a16:colId xmlns:a16="http://schemas.microsoft.com/office/drawing/2014/main" val="2981712280"/>
                    </a:ext>
                  </a:extLst>
                </a:gridCol>
              </a:tblGrid>
              <a:tr h="267338">
                <a:tc>
                  <a:txBody>
                    <a:bodyPr/>
                    <a:lstStyle/>
                    <a:p>
                      <a:endParaRPr lang="en-GB" dirty="0"/>
                    </a:p>
                  </a:txBody>
                  <a:tcPr marL="37670" marR="37670" marT="0" marB="0"/>
                </a:tc>
                <a:tc>
                  <a:txBody>
                    <a:bodyPr/>
                    <a:lstStyle/>
                    <a:p>
                      <a:pPr algn="ctr">
                        <a:lnSpc>
                          <a:spcPct val="115000"/>
                        </a:lnSpc>
                        <a:spcAft>
                          <a:spcPts val="0"/>
                        </a:spcAft>
                      </a:pPr>
                      <a:r>
                        <a:rPr lang="en-GB" sz="1100" dirty="0">
                          <a:effectLst/>
                        </a:rPr>
                        <a:t>Autumn 1</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2172" marR="22172" marT="0" marB="0" anchor="ctr"/>
                </a:tc>
                <a:tc>
                  <a:txBody>
                    <a:bodyPr/>
                    <a:lstStyle/>
                    <a:p>
                      <a:pPr algn="ctr">
                        <a:lnSpc>
                          <a:spcPct val="115000"/>
                        </a:lnSpc>
                        <a:spcAft>
                          <a:spcPts val="0"/>
                        </a:spcAft>
                      </a:pPr>
                      <a:r>
                        <a:rPr lang="en-GB" sz="1100" dirty="0">
                          <a:effectLst/>
                        </a:rPr>
                        <a:t>Autumn 2</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2172" marR="22172" marT="0" marB="0" anchor="ctr"/>
                </a:tc>
                <a:tc>
                  <a:txBody>
                    <a:bodyPr/>
                    <a:lstStyle/>
                    <a:p>
                      <a:pPr algn="ctr">
                        <a:lnSpc>
                          <a:spcPct val="115000"/>
                        </a:lnSpc>
                        <a:spcAft>
                          <a:spcPts val="0"/>
                        </a:spcAft>
                      </a:pPr>
                      <a:r>
                        <a:rPr lang="en-GB" sz="1100" dirty="0">
                          <a:effectLst/>
                        </a:rPr>
                        <a:t>Spring 1</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2172" marR="22172" marT="0" marB="0" anchor="ctr"/>
                </a:tc>
                <a:tc>
                  <a:txBody>
                    <a:bodyPr/>
                    <a:lstStyle/>
                    <a:p>
                      <a:pPr algn="ctr">
                        <a:lnSpc>
                          <a:spcPct val="115000"/>
                        </a:lnSpc>
                        <a:spcAft>
                          <a:spcPts val="0"/>
                        </a:spcAft>
                      </a:pPr>
                      <a:r>
                        <a:rPr lang="en-GB" sz="1100" dirty="0">
                          <a:effectLst/>
                        </a:rPr>
                        <a:t>Spring 2</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2172" marR="22172" marT="0" marB="0" anchor="ctr"/>
                </a:tc>
                <a:tc>
                  <a:txBody>
                    <a:bodyPr/>
                    <a:lstStyle/>
                    <a:p>
                      <a:pPr algn="ctr">
                        <a:lnSpc>
                          <a:spcPct val="115000"/>
                        </a:lnSpc>
                        <a:spcAft>
                          <a:spcPts val="0"/>
                        </a:spcAft>
                      </a:pPr>
                      <a:r>
                        <a:rPr lang="en-GB" sz="1100" dirty="0">
                          <a:effectLst/>
                        </a:rPr>
                        <a:t>Summer 1</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2172" marR="22172" marT="0" marB="0" anchor="ctr"/>
                </a:tc>
                <a:tc>
                  <a:txBody>
                    <a:bodyPr/>
                    <a:lstStyle/>
                    <a:p>
                      <a:pPr algn="ctr">
                        <a:lnSpc>
                          <a:spcPct val="115000"/>
                        </a:lnSpc>
                        <a:spcAft>
                          <a:spcPts val="0"/>
                        </a:spcAft>
                      </a:pPr>
                      <a:r>
                        <a:rPr lang="en-GB" sz="1100" dirty="0">
                          <a:effectLst/>
                        </a:rPr>
                        <a:t>Summer 2</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2172" marR="22172" marT="0" marB="0" anchor="ctr"/>
                </a:tc>
                <a:extLst>
                  <a:ext uri="{0D108BD9-81ED-4DB2-BD59-A6C34878D82A}">
                    <a16:rowId xmlns:a16="http://schemas.microsoft.com/office/drawing/2014/main" val="3325462122"/>
                  </a:ext>
                </a:extLst>
              </a:tr>
              <a:tr h="857942">
                <a:tc>
                  <a:txBody>
                    <a:bodyPr/>
                    <a:lstStyle/>
                    <a:p>
                      <a:pPr algn="l">
                        <a:lnSpc>
                          <a:spcPct val="115000"/>
                        </a:lnSpc>
                        <a:spcAft>
                          <a:spcPts val="0"/>
                        </a:spcAft>
                      </a:pPr>
                      <a:r>
                        <a:rPr lang="en-GB" sz="1100" dirty="0">
                          <a:effectLst/>
                        </a:rPr>
                        <a:t>Year 3</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37670" marR="37670" marT="0" marB="0"/>
                </a:tc>
                <a:tc>
                  <a:txBody>
                    <a:bodyPr/>
                    <a:lstStyle/>
                    <a:p>
                      <a:pPr algn="l">
                        <a:lnSpc>
                          <a:spcPct val="115000"/>
                        </a:lnSpc>
                        <a:spcAft>
                          <a:spcPts val="0"/>
                        </a:spcAft>
                      </a:pPr>
                      <a:r>
                        <a:rPr lang="en-GB" sz="1000" dirty="0">
                          <a:effectLst/>
                        </a:rPr>
                        <a:t>Poetry - List</a:t>
                      </a:r>
                    </a:p>
                    <a:p>
                      <a:pPr algn="l">
                        <a:lnSpc>
                          <a:spcPct val="115000"/>
                        </a:lnSpc>
                        <a:spcAft>
                          <a:spcPts val="0"/>
                        </a:spcAft>
                      </a:pPr>
                      <a:r>
                        <a:rPr lang="en-GB" sz="1000" dirty="0">
                          <a:effectLst/>
                        </a:rPr>
                        <a:t>Descriptive setting (Grandad’s Secret)</a:t>
                      </a:r>
                    </a:p>
                    <a:p>
                      <a:pPr algn="l">
                        <a:lnSpc>
                          <a:spcPct val="115000"/>
                        </a:lnSpc>
                        <a:spcAft>
                          <a:spcPts val="0"/>
                        </a:spcAft>
                      </a:pPr>
                      <a:r>
                        <a:rPr lang="en-GB" sz="1000" dirty="0">
                          <a:effectLst/>
                        </a:rPr>
                        <a:t>Instructions</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7670" marR="37670" marT="0" marB="0"/>
                </a:tc>
                <a:tc>
                  <a:txBody>
                    <a:bodyPr/>
                    <a:lstStyle/>
                    <a:p>
                      <a:pPr algn="l">
                        <a:lnSpc>
                          <a:spcPct val="115000"/>
                        </a:lnSpc>
                        <a:spcAft>
                          <a:spcPts val="0"/>
                        </a:spcAft>
                      </a:pPr>
                      <a:r>
                        <a:rPr lang="en-GB" sz="1000" dirty="0">
                          <a:effectLst/>
                        </a:rPr>
                        <a:t>Free verse  Poetry + Performance </a:t>
                      </a:r>
                    </a:p>
                    <a:p>
                      <a:pPr algn="l">
                        <a:lnSpc>
                          <a:spcPct val="115000"/>
                        </a:lnSpc>
                        <a:spcAft>
                          <a:spcPts val="0"/>
                        </a:spcAft>
                      </a:pPr>
                      <a:r>
                        <a:rPr lang="en-GB" sz="1000" dirty="0">
                          <a:effectLst/>
                        </a:rPr>
                        <a:t>Journalistic recount Letter (To Grandpa - Grandpa Christmas by Michael </a:t>
                      </a:r>
                      <a:r>
                        <a:rPr lang="en-GB" sz="1000" dirty="0" err="1">
                          <a:effectLst/>
                        </a:rPr>
                        <a:t>Morpurgo</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7670" marR="37670" marT="0" marB="0"/>
                </a:tc>
                <a:tc>
                  <a:txBody>
                    <a:bodyPr/>
                    <a:lstStyle/>
                    <a:p>
                      <a:pPr algn="l">
                        <a:lnSpc>
                          <a:spcPct val="115000"/>
                        </a:lnSpc>
                        <a:spcAft>
                          <a:spcPts val="0"/>
                        </a:spcAft>
                      </a:pPr>
                      <a:r>
                        <a:rPr lang="en-GB" sz="1000" dirty="0">
                          <a:effectLst/>
                        </a:rPr>
                        <a:t>Diary (Egyptian Cinderella) </a:t>
                      </a:r>
                    </a:p>
                    <a:p>
                      <a:pPr algn="l">
                        <a:lnSpc>
                          <a:spcPct val="115000"/>
                        </a:lnSpc>
                        <a:spcAft>
                          <a:spcPts val="0"/>
                        </a:spcAft>
                      </a:pPr>
                      <a:r>
                        <a:rPr lang="en-GB" sz="1000" dirty="0">
                          <a:effectLst/>
                        </a:rPr>
                        <a:t>Narrative – Fantastic Mr Fox: write the next chapter</a:t>
                      </a:r>
                    </a:p>
                    <a:p>
                      <a:pPr algn="l">
                        <a:lnSpc>
                          <a:spcPct val="115000"/>
                        </a:lnSpc>
                        <a:spcAft>
                          <a:spcPts val="0"/>
                        </a:spcAft>
                      </a:pPr>
                      <a:r>
                        <a:rPr lang="en-GB" sz="1000" dirty="0">
                          <a:effectLst/>
                        </a:rPr>
                        <a:t>Recount of real event</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7670" marR="37670" marT="0" marB="0"/>
                </a:tc>
                <a:tc>
                  <a:txBody>
                    <a:bodyPr/>
                    <a:lstStyle/>
                    <a:p>
                      <a:pPr algn="l">
                        <a:lnSpc>
                          <a:spcPct val="115000"/>
                        </a:lnSpc>
                        <a:spcAft>
                          <a:spcPts val="0"/>
                        </a:spcAft>
                      </a:pPr>
                      <a:r>
                        <a:rPr lang="en-GB" sz="1000" dirty="0">
                          <a:effectLst/>
                        </a:rPr>
                        <a:t>Poetry – </a:t>
                      </a:r>
                      <a:r>
                        <a:rPr lang="en-GB" sz="1000" dirty="0" err="1">
                          <a:effectLst/>
                        </a:rPr>
                        <a:t>Kennnings</a:t>
                      </a:r>
                      <a:endParaRPr lang="en-GB" sz="1000" dirty="0">
                        <a:effectLst/>
                      </a:endParaRPr>
                    </a:p>
                    <a:p>
                      <a:pPr algn="l">
                        <a:lnSpc>
                          <a:spcPct val="115000"/>
                        </a:lnSpc>
                        <a:spcAft>
                          <a:spcPts val="0"/>
                        </a:spcAft>
                      </a:pPr>
                      <a:r>
                        <a:rPr lang="en-GB" sz="1000" dirty="0">
                          <a:effectLst/>
                        </a:rPr>
                        <a:t>Narrative – retell a story with a twist (</a:t>
                      </a:r>
                      <a:r>
                        <a:rPr lang="en-GB" sz="1000" dirty="0" err="1">
                          <a:effectLst/>
                        </a:rPr>
                        <a:t>Pepi</a:t>
                      </a:r>
                      <a:r>
                        <a:rPr lang="en-GB" sz="1000" dirty="0">
                          <a:effectLst/>
                        </a:rPr>
                        <a:t> and the Secret Names)</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7670" marR="37670" marT="0" marB="0"/>
                </a:tc>
                <a:tc>
                  <a:txBody>
                    <a:bodyPr/>
                    <a:lstStyle/>
                    <a:p>
                      <a:pPr algn="l">
                        <a:lnSpc>
                          <a:spcPct val="115000"/>
                        </a:lnSpc>
                        <a:spcAft>
                          <a:spcPts val="0"/>
                        </a:spcAft>
                      </a:pPr>
                      <a:r>
                        <a:rPr lang="en-GB" sz="1000" dirty="0">
                          <a:effectLst/>
                        </a:rPr>
                        <a:t>Letter (Day the crayons quit)</a:t>
                      </a:r>
                    </a:p>
                    <a:p>
                      <a:pPr algn="l">
                        <a:lnSpc>
                          <a:spcPct val="115000"/>
                        </a:lnSpc>
                        <a:spcAft>
                          <a:spcPts val="0"/>
                        </a:spcAft>
                      </a:pPr>
                      <a:r>
                        <a:rPr lang="en-GB" sz="1000" dirty="0">
                          <a:effectLst/>
                        </a:rPr>
                        <a:t>Biography (Little People, Big Dreams Emmeline Pankhurst)</a:t>
                      </a:r>
                    </a:p>
                    <a:p>
                      <a:pPr algn="l">
                        <a:lnSpc>
                          <a:spcPct val="115000"/>
                        </a:lnSpc>
                        <a:spcAft>
                          <a:spcPts val="0"/>
                        </a:spcAft>
                      </a:pPr>
                      <a:r>
                        <a:rPr lang="en-GB" sz="1000" dirty="0">
                          <a:effectLst/>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7670" marR="37670" marT="0" marB="0"/>
                </a:tc>
                <a:tc>
                  <a:txBody>
                    <a:bodyPr/>
                    <a:lstStyle/>
                    <a:p>
                      <a:pPr algn="l">
                        <a:lnSpc>
                          <a:spcPct val="115000"/>
                        </a:lnSpc>
                        <a:spcAft>
                          <a:spcPts val="0"/>
                        </a:spcAft>
                      </a:pPr>
                      <a:r>
                        <a:rPr lang="en-GB" sz="1000" dirty="0">
                          <a:effectLst/>
                        </a:rPr>
                        <a:t>Non-</a:t>
                      </a:r>
                      <a:r>
                        <a:rPr lang="en-GB" sz="1000" dirty="0" err="1">
                          <a:effectLst/>
                        </a:rPr>
                        <a:t>chron</a:t>
                      </a:r>
                      <a:r>
                        <a:rPr lang="en-GB" sz="1000" dirty="0">
                          <a:effectLst/>
                        </a:rPr>
                        <a:t> report – explanation (The Great Kapok Tree)</a:t>
                      </a:r>
                    </a:p>
                    <a:p>
                      <a:pPr algn="l">
                        <a:lnSpc>
                          <a:spcPct val="115000"/>
                        </a:lnSpc>
                        <a:spcAft>
                          <a:spcPts val="0"/>
                        </a:spcAft>
                      </a:pPr>
                      <a:r>
                        <a:rPr lang="en-GB" sz="1000" dirty="0">
                          <a:effectLst/>
                        </a:rPr>
                        <a:t>Adventure story (Steadfast Tin Solider)</a:t>
                      </a:r>
                    </a:p>
                    <a:p>
                      <a:pPr algn="l">
                        <a:lnSpc>
                          <a:spcPct val="115000"/>
                        </a:lnSpc>
                        <a:spcAft>
                          <a:spcPts val="0"/>
                        </a:spcAft>
                      </a:pPr>
                      <a:r>
                        <a:rPr lang="en-GB" sz="1000" dirty="0">
                          <a:effectLst/>
                        </a:rPr>
                        <a:t>Rainforest poetry – </a:t>
                      </a:r>
                      <a:r>
                        <a:rPr lang="en-GB" sz="1000" dirty="0" err="1">
                          <a:effectLst/>
                        </a:rPr>
                        <a:t>Calligram</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7670" marR="37670" marT="0" marB="0"/>
                </a:tc>
                <a:extLst>
                  <a:ext uri="{0D108BD9-81ED-4DB2-BD59-A6C34878D82A}">
                    <a16:rowId xmlns:a16="http://schemas.microsoft.com/office/drawing/2014/main" val="2222074148"/>
                  </a:ext>
                </a:extLst>
              </a:tr>
              <a:tr h="1185570">
                <a:tc>
                  <a:txBody>
                    <a:bodyPr/>
                    <a:lstStyle/>
                    <a:p>
                      <a:pPr algn="l">
                        <a:lnSpc>
                          <a:spcPct val="115000"/>
                        </a:lnSpc>
                        <a:spcAft>
                          <a:spcPts val="0"/>
                        </a:spcAft>
                      </a:pPr>
                      <a:r>
                        <a:rPr lang="en-GB" sz="1100">
                          <a:effectLst/>
                        </a:rPr>
                        <a:t>Year 4</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37670" marR="37670" marT="0" marB="0"/>
                </a:tc>
                <a:tc>
                  <a:txBody>
                    <a:bodyPr/>
                    <a:lstStyle/>
                    <a:p>
                      <a:pPr algn="l">
                        <a:lnSpc>
                          <a:spcPct val="115000"/>
                        </a:lnSpc>
                        <a:spcAft>
                          <a:spcPts val="0"/>
                        </a:spcAft>
                      </a:pPr>
                      <a:r>
                        <a:rPr lang="en-GB" sz="10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Narrative – The White Giraffe Setting description </a:t>
                      </a:r>
                    </a:p>
                    <a:p>
                      <a:pPr algn="l">
                        <a:lnSpc>
                          <a:spcPct val="115000"/>
                        </a:lnSpc>
                        <a:spcAft>
                          <a:spcPts val="0"/>
                        </a:spcAft>
                      </a:pPr>
                      <a:r>
                        <a:rPr lang="en-GB" sz="10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Narrative – play script</a:t>
                      </a:r>
                    </a:p>
                    <a:p>
                      <a:pPr algn="l">
                        <a:lnSpc>
                          <a:spcPct val="115000"/>
                        </a:lnSpc>
                        <a:spcAft>
                          <a:spcPts val="0"/>
                        </a:spcAft>
                      </a:pPr>
                      <a:r>
                        <a:rPr lang="en-GB" sz="10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dialogue &amp; drama</a:t>
                      </a:r>
                    </a:p>
                    <a:p>
                      <a:pPr algn="l">
                        <a:lnSpc>
                          <a:spcPct val="115000"/>
                        </a:lnSpc>
                        <a:spcAft>
                          <a:spcPts val="0"/>
                        </a:spcAft>
                      </a:pPr>
                      <a:r>
                        <a:rPr lang="en-GB" sz="10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Narrative – poaching story</a:t>
                      </a:r>
                    </a:p>
                  </a:txBody>
                  <a:tcPr marL="68580" marR="68580" marT="0" marB="0"/>
                </a:tc>
                <a:tc>
                  <a:txBody>
                    <a:bodyPr/>
                    <a:lstStyle/>
                    <a:p>
                      <a:pPr algn="l">
                        <a:lnSpc>
                          <a:spcPct val="115000"/>
                        </a:lnSpc>
                        <a:spcAft>
                          <a:spcPts val="0"/>
                        </a:spcAft>
                      </a:pPr>
                      <a:r>
                        <a:rPr lang="en-GB" sz="10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Poetry – Narrative (predator hunt)</a:t>
                      </a:r>
                    </a:p>
                    <a:p>
                      <a:pPr algn="l">
                        <a:lnSpc>
                          <a:spcPct val="115000"/>
                        </a:lnSpc>
                        <a:spcAft>
                          <a:spcPts val="0"/>
                        </a:spcAft>
                      </a:pPr>
                      <a:r>
                        <a:rPr lang="en-GB" sz="10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Persuasive writing – Speech (poaching)</a:t>
                      </a:r>
                    </a:p>
                    <a:p>
                      <a:pPr algn="l">
                        <a:lnSpc>
                          <a:spcPct val="115000"/>
                        </a:lnSpc>
                        <a:spcAft>
                          <a:spcPts val="0"/>
                        </a:spcAft>
                      </a:pPr>
                      <a:r>
                        <a:rPr lang="en-GB" sz="10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Non-</a:t>
                      </a:r>
                      <a:r>
                        <a:rPr lang="en-GB" sz="1000" dirty="0" err="1">
                          <a:solidFill>
                            <a:schemeClr val="tx1"/>
                          </a:solidFill>
                          <a:effectLst/>
                          <a:latin typeface="Calibri" panose="020F0502020204030204" pitchFamily="34" charset="0"/>
                          <a:ea typeface="Calibri" panose="020F0502020204030204" pitchFamily="34" charset="0"/>
                          <a:cs typeface="Calibri" panose="020F0502020204030204" pitchFamily="34" charset="0"/>
                        </a:rPr>
                        <a:t>chron</a:t>
                      </a:r>
                      <a:r>
                        <a:rPr lang="en-GB" sz="10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 report – Savannah animals</a:t>
                      </a:r>
                    </a:p>
                  </a:txBody>
                  <a:tcPr marL="68580" marR="68580" marT="0" marB="0"/>
                </a:tc>
                <a:tc>
                  <a:txBody>
                    <a:bodyPr/>
                    <a:lstStyle/>
                    <a:p>
                      <a:pPr algn="l">
                        <a:lnSpc>
                          <a:spcPct val="115000"/>
                        </a:lnSpc>
                        <a:spcAft>
                          <a:spcPts val="0"/>
                        </a:spcAft>
                      </a:pPr>
                      <a:r>
                        <a:rPr lang="en-GB" sz="10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Narrative – Myths and legends (retelling)</a:t>
                      </a:r>
                    </a:p>
                    <a:p>
                      <a:pPr algn="l">
                        <a:lnSpc>
                          <a:spcPct val="115000"/>
                        </a:lnSpc>
                        <a:spcAft>
                          <a:spcPts val="0"/>
                        </a:spcAft>
                      </a:pPr>
                      <a:r>
                        <a:rPr lang="en-GB" sz="10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Narrative – myths and legends (write own chapter)</a:t>
                      </a:r>
                    </a:p>
                    <a:p>
                      <a:pPr algn="l">
                        <a:lnSpc>
                          <a:spcPct val="115000"/>
                        </a:lnSpc>
                        <a:spcAft>
                          <a:spcPts val="0"/>
                        </a:spcAft>
                      </a:pPr>
                      <a:r>
                        <a:rPr lang="en-GB" sz="10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Letter writing – Ancient Olympics </a:t>
                      </a:r>
                    </a:p>
                    <a:p>
                      <a:pPr algn="l">
                        <a:lnSpc>
                          <a:spcPct val="115000"/>
                        </a:lnSpc>
                        <a:spcAft>
                          <a:spcPts val="0"/>
                        </a:spcAft>
                      </a:pPr>
                      <a:r>
                        <a:rPr lang="en-GB" sz="10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Poetry – Free verse</a:t>
                      </a:r>
                    </a:p>
                  </a:txBody>
                  <a:tcPr marL="68580" marR="68580" marT="0" marB="0"/>
                </a:tc>
                <a:tc>
                  <a:txBody>
                    <a:bodyPr/>
                    <a:lstStyle/>
                    <a:p>
                      <a:pPr algn="l">
                        <a:lnSpc>
                          <a:spcPct val="115000"/>
                        </a:lnSpc>
                        <a:spcAft>
                          <a:spcPts val="0"/>
                        </a:spcAft>
                      </a:pPr>
                      <a:r>
                        <a:rPr lang="en-GB" sz="10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Diary – Wind in the Willows</a:t>
                      </a:r>
                    </a:p>
                    <a:p>
                      <a:pPr algn="l">
                        <a:lnSpc>
                          <a:spcPct val="115000"/>
                        </a:lnSpc>
                        <a:spcAft>
                          <a:spcPts val="0"/>
                        </a:spcAft>
                      </a:pPr>
                      <a:r>
                        <a:rPr lang="en-GB" sz="10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Explanation - Rivers</a:t>
                      </a:r>
                    </a:p>
                  </a:txBody>
                  <a:tcPr marL="68580" marR="68580" marT="0" marB="0"/>
                </a:tc>
                <a:tc>
                  <a:txBody>
                    <a:bodyPr/>
                    <a:lstStyle/>
                    <a:p>
                      <a:pPr algn="l">
                        <a:lnSpc>
                          <a:spcPct val="115000"/>
                        </a:lnSpc>
                        <a:spcAft>
                          <a:spcPts val="0"/>
                        </a:spcAft>
                      </a:pPr>
                      <a:r>
                        <a:rPr lang="en-GB" sz="10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Instructions – How to invade Britain: Recipe for a Roman invasion</a:t>
                      </a:r>
                    </a:p>
                    <a:p>
                      <a:pPr algn="l">
                        <a:lnSpc>
                          <a:spcPct val="115000"/>
                        </a:lnSpc>
                        <a:spcAft>
                          <a:spcPts val="0"/>
                        </a:spcAft>
                      </a:pPr>
                      <a:r>
                        <a:rPr lang="en-GB" sz="10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Recount – News report </a:t>
                      </a:r>
                      <a:r>
                        <a:rPr lang="en-GB" sz="1000" dirty="0" err="1">
                          <a:solidFill>
                            <a:schemeClr val="tx1"/>
                          </a:solidFill>
                          <a:effectLst/>
                          <a:latin typeface="Calibri" panose="020F0502020204030204" pitchFamily="34" charset="0"/>
                          <a:ea typeface="Calibri" panose="020F0502020204030204" pitchFamily="34" charset="0"/>
                          <a:cs typeface="Calibri" panose="020F0502020204030204" pitchFamily="34" charset="0"/>
                        </a:rPr>
                        <a:t>Boudica’s</a:t>
                      </a:r>
                      <a:r>
                        <a:rPr lang="en-GB" sz="10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 rebellion</a:t>
                      </a:r>
                    </a:p>
                    <a:p>
                      <a:pPr algn="l">
                        <a:lnSpc>
                          <a:spcPct val="115000"/>
                        </a:lnSpc>
                        <a:spcAft>
                          <a:spcPts val="0"/>
                        </a:spcAft>
                      </a:pPr>
                      <a:r>
                        <a:rPr lang="en-GB" sz="10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 </a:t>
                      </a:r>
                    </a:p>
                  </a:txBody>
                  <a:tcPr marL="68580" marR="68580" marT="0" marB="0"/>
                </a:tc>
                <a:tc>
                  <a:txBody>
                    <a:bodyPr/>
                    <a:lstStyle/>
                    <a:p>
                      <a:pPr algn="l">
                        <a:lnSpc>
                          <a:spcPct val="115000"/>
                        </a:lnSpc>
                        <a:spcAft>
                          <a:spcPts val="0"/>
                        </a:spcAft>
                      </a:pPr>
                      <a:r>
                        <a:rPr lang="en-GB" sz="10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Poetry – Tanka (Rivers)</a:t>
                      </a:r>
                    </a:p>
                    <a:p>
                      <a:pPr algn="l">
                        <a:lnSpc>
                          <a:spcPct val="115000"/>
                        </a:lnSpc>
                        <a:spcAft>
                          <a:spcPts val="0"/>
                        </a:spcAft>
                      </a:pPr>
                      <a:r>
                        <a:rPr lang="en-GB" sz="10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Letter – argument: Wreck of  the Zanzibar</a:t>
                      </a:r>
                    </a:p>
                    <a:p>
                      <a:pPr algn="l">
                        <a:lnSpc>
                          <a:spcPct val="115000"/>
                        </a:lnSpc>
                        <a:spcAft>
                          <a:spcPts val="0"/>
                        </a:spcAft>
                      </a:pPr>
                      <a:r>
                        <a:rPr lang="en-GB" sz="10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Leaflet/poster – Save the turtle</a:t>
                      </a:r>
                    </a:p>
                  </a:txBody>
                  <a:tcPr marL="68580" marR="68580" marT="0" marB="0"/>
                </a:tc>
                <a:extLst>
                  <a:ext uri="{0D108BD9-81ED-4DB2-BD59-A6C34878D82A}">
                    <a16:rowId xmlns:a16="http://schemas.microsoft.com/office/drawing/2014/main" val="4068631530"/>
                  </a:ext>
                </a:extLst>
              </a:tr>
              <a:tr h="1029531">
                <a:tc>
                  <a:txBody>
                    <a:bodyPr/>
                    <a:lstStyle/>
                    <a:p>
                      <a:pPr algn="l">
                        <a:lnSpc>
                          <a:spcPct val="115000"/>
                        </a:lnSpc>
                        <a:spcAft>
                          <a:spcPts val="0"/>
                        </a:spcAft>
                      </a:pPr>
                      <a:r>
                        <a:rPr lang="en-GB" sz="1100">
                          <a:effectLst/>
                        </a:rPr>
                        <a:t>Year 5</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37670" marR="37670" marT="0" marB="0"/>
                </a:tc>
                <a:tc>
                  <a:txBody>
                    <a:bodyPr/>
                    <a:lstStyle/>
                    <a:p>
                      <a:pPr algn="l">
                        <a:lnSpc>
                          <a:spcPct val="115000"/>
                        </a:lnSpc>
                        <a:spcAft>
                          <a:spcPts val="0"/>
                        </a:spcAft>
                      </a:pPr>
                      <a:r>
                        <a:rPr lang="en-GB" sz="1000">
                          <a:effectLst/>
                        </a:rPr>
                        <a:t>Poetry - Kenning</a:t>
                      </a:r>
                    </a:p>
                    <a:p>
                      <a:pPr algn="l">
                        <a:lnSpc>
                          <a:spcPct val="115000"/>
                        </a:lnSpc>
                        <a:spcAft>
                          <a:spcPts val="0"/>
                        </a:spcAft>
                      </a:pPr>
                      <a:r>
                        <a:rPr lang="en-GB" sz="1000">
                          <a:effectLst/>
                        </a:rPr>
                        <a:t>Explanation (safety or PSHE)</a:t>
                      </a:r>
                    </a:p>
                    <a:p>
                      <a:pPr algn="l">
                        <a:lnSpc>
                          <a:spcPct val="115000"/>
                        </a:lnSpc>
                        <a:spcAft>
                          <a:spcPts val="0"/>
                        </a:spcAft>
                      </a:pPr>
                      <a:r>
                        <a:rPr lang="en-GB" sz="1000">
                          <a:effectLst/>
                        </a:rPr>
                        <a:t>Diary entry (Odd and the frost Giants)</a:t>
                      </a:r>
                    </a:p>
                    <a:p>
                      <a:pPr algn="l">
                        <a:lnSpc>
                          <a:spcPct val="115000"/>
                        </a:lnSpc>
                        <a:spcAft>
                          <a:spcPts val="0"/>
                        </a:spcAft>
                      </a:pPr>
                      <a:r>
                        <a:rPr lang="en-GB" sz="1000">
                          <a:effectLst/>
                        </a:rPr>
                        <a:t> </a:t>
                      </a:r>
                    </a:p>
                    <a:p>
                      <a:pPr algn="l">
                        <a:lnSpc>
                          <a:spcPct val="115000"/>
                        </a:lnSpc>
                        <a:spcAft>
                          <a:spcPts val="0"/>
                        </a:spcAft>
                      </a:pPr>
                      <a:r>
                        <a:rPr lang="en-GB" sz="1000">
                          <a:effectLst/>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37670" marR="37670" marT="0" marB="0"/>
                </a:tc>
                <a:tc>
                  <a:txBody>
                    <a:bodyPr/>
                    <a:lstStyle/>
                    <a:p>
                      <a:pPr algn="l">
                        <a:lnSpc>
                          <a:spcPct val="115000"/>
                        </a:lnSpc>
                        <a:spcAft>
                          <a:spcPts val="0"/>
                        </a:spcAft>
                      </a:pPr>
                      <a:r>
                        <a:rPr lang="en-GB" sz="1000">
                          <a:effectLst/>
                        </a:rPr>
                        <a:t>Persuasive advert (Viking Long Houses)</a:t>
                      </a:r>
                    </a:p>
                    <a:p>
                      <a:pPr algn="l">
                        <a:lnSpc>
                          <a:spcPct val="115000"/>
                        </a:lnSpc>
                        <a:spcAft>
                          <a:spcPts val="0"/>
                        </a:spcAft>
                      </a:pPr>
                      <a:r>
                        <a:rPr lang="en-GB" sz="1000">
                          <a:effectLst/>
                        </a:rPr>
                        <a:t>Non-Chronological report (Solar System)</a:t>
                      </a:r>
                    </a:p>
                    <a:p>
                      <a:pPr algn="l">
                        <a:lnSpc>
                          <a:spcPct val="115000"/>
                        </a:lnSpc>
                        <a:spcAft>
                          <a:spcPts val="0"/>
                        </a:spcAft>
                      </a:pPr>
                      <a:r>
                        <a:rPr lang="en-GB" sz="1000">
                          <a:effectLst/>
                        </a:rPr>
                        <a:t>Narrative (Viking Myths &amp; Legends</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37670" marR="37670" marT="0" marB="0"/>
                </a:tc>
                <a:tc>
                  <a:txBody>
                    <a:bodyPr/>
                    <a:lstStyle/>
                    <a:p>
                      <a:pPr algn="l">
                        <a:lnSpc>
                          <a:spcPct val="115000"/>
                        </a:lnSpc>
                        <a:spcAft>
                          <a:spcPts val="0"/>
                        </a:spcAft>
                      </a:pPr>
                      <a:r>
                        <a:rPr lang="en-GB" sz="1000" dirty="0">
                          <a:effectLst/>
                        </a:rPr>
                        <a:t>Letter – Job application (</a:t>
                      </a:r>
                      <a:r>
                        <a:rPr lang="en-GB" sz="1000" dirty="0" err="1">
                          <a:effectLst/>
                        </a:rPr>
                        <a:t>Shackletons</a:t>
                      </a:r>
                      <a:r>
                        <a:rPr lang="en-GB" sz="1000" dirty="0">
                          <a:effectLst/>
                        </a:rPr>
                        <a:t> Journey)</a:t>
                      </a:r>
                    </a:p>
                    <a:p>
                      <a:pPr algn="l">
                        <a:lnSpc>
                          <a:spcPct val="115000"/>
                        </a:lnSpc>
                        <a:spcAft>
                          <a:spcPts val="0"/>
                        </a:spcAft>
                      </a:pPr>
                      <a:r>
                        <a:rPr lang="en-GB" sz="1000" dirty="0">
                          <a:effectLst/>
                        </a:rPr>
                        <a:t>Narrative – adventure/ </a:t>
                      </a:r>
                      <a:r>
                        <a:rPr lang="en-GB" sz="1000" dirty="0" err="1">
                          <a:effectLst/>
                        </a:rPr>
                        <a:t>cliffhanger</a:t>
                      </a:r>
                      <a:r>
                        <a:rPr lang="en-GB" sz="1000" dirty="0">
                          <a:effectLst/>
                        </a:rPr>
                        <a:t> (Highwayman))</a:t>
                      </a:r>
                    </a:p>
                    <a:p>
                      <a:pPr algn="l">
                        <a:lnSpc>
                          <a:spcPct val="115000"/>
                        </a:lnSpc>
                        <a:spcAft>
                          <a:spcPts val="0"/>
                        </a:spcAft>
                      </a:pPr>
                      <a:r>
                        <a:rPr lang="en-GB" sz="1000" dirty="0">
                          <a:effectLst/>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7670" marR="37670" marT="0" marB="0"/>
                </a:tc>
                <a:tc>
                  <a:txBody>
                    <a:bodyPr/>
                    <a:lstStyle/>
                    <a:p>
                      <a:pPr algn="l">
                        <a:lnSpc>
                          <a:spcPct val="115000"/>
                        </a:lnSpc>
                        <a:spcAft>
                          <a:spcPts val="0"/>
                        </a:spcAft>
                      </a:pPr>
                      <a:r>
                        <a:rPr lang="en-GB" sz="1000" dirty="0">
                          <a:effectLst/>
                        </a:rPr>
                        <a:t>Letter – formal letter (based on residential)</a:t>
                      </a:r>
                    </a:p>
                    <a:p>
                      <a:pPr algn="l">
                        <a:lnSpc>
                          <a:spcPct val="115000"/>
                        </a:lnSpc>
                        <a:spcAft>
                          <a:spcPts val="0"/>
                        </a:spcAft>
                      </a:pPr>
                      <a:r>
                        <a:rPr lang="en-GB" sz="1000" dirty="0">
                          <a:effectLst/>
                        </a:rPr>
                        <a:t>Non-Chronological report - Everest</a:t>
                      </a:r>
                    </a:p>
                    <a:p>
                      <a:pPr algn="l">
                        <a:lnSpc>
                          <a:spcPct val="115000"/>
                        </a:lnSpc>
                        <a:spcAft>
                          <a:spcPts val="0"/>
                        </a:spcAft>
                      </a:pPr>
                      <a:r>
                        <a:rPr lang="en-GB" sz="1000" dirty="0">
                          <a:effectLst/>
                        </a:rPr>
                        <a:t>Poetry - Rap</a:t>
                      </a:r>
                    </a:p>
                    <a:p>
                      <a:pPr algn="l">
                        <a:lnSpc>
                          <a:spcPct val="115000"/>
                        </a:lnSpc>
                        <a:spcAft>
                          <a:spcPts val="0"/>
                        </a:spcAft>
                      </a:pPr>
                      <a:r>
                        <a:rPr lang="en-GB" sz="1000" dirty="0">
                          <a:effectLst/>
                          <a:highlight>
                            <a:srgbClr val="FFFF00"/>
                          </a:highlight>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7670" marR="37670" marT="0" marB="0"/>
                </a:tc>
                <a:tc>
                  <a:txBody>
                    <a:bodyPr/>
                    <a:lstStyle/>
                    <a:p>
                      <a:pPr algn="l">
                        <a:lnSpc>
                          <a:spcPct val="115000"/>
                        </a:lnSpc>
                        <a:spcAft>
                          <a:spcPts val="0"/>
                        </a:spcAft>
                      </a:pPr>
                      <a:r>
                        <a:rPr lang="en-GB" sz="1000">
                          <a:effectLst/>
                        </a:rPr>
                        <a:t>Narrative – Full story (Varmints)</a:t>
                      </a:r>
                    </a:p>
                    <a:p>
                      <a:pPr algn="l">
                        <a:lnSpc>
                          <a:spcPct val="115000"/>
                        </a:lnSpc>
                        <a:spcAft>
                          <a:spcPts val="0"/>
                        </a:spcAft>
                      </a:pPr>
                      <a:r>
                        <a:rPr lang="en-GB" sz="1000">
                          <a:effectLst/>
                        </a:rPr>
                        <a:t>Argument/Debate (Zoos)</a:t>
                      </a:r>
                    </a:p>
                    <a:p>
                      <a:pPr algn="l">
                        <a:lnSpc>
                          <a:spcPct val="115000"/>
                        </a:lnSpc>
                        <a:spcAft>
                          <a:spcPts val="0"/>
                        </a:spcAft>
                      </a:pPr>
                      <a:r>
                        <a:rPr lang="en-GB" sz="1000">
                          <a:effectLst/>
                        </a:rPr>
                        <a:t>Biography (Famous Person)</a:t>
                      </a:r>
                    </a:p>
                    <a:p>
                      <a:pPr algn="l">
                        <a:lnSpc>
                          <a:spcPct val="115000"/>
                        </a:lnSpc>
                        <a:spcAft>
                          <a:spcPts val="0"/>
                        </a:spcAft>
                      </a:pPr>
                      <a:r>
                        <a:rPr lang="en-GB" sz="1000">
                          <a:effectLst/>
                        </a:rPr>
                        <a:t> </a:t>
                      </a:r>
                    </a:p>
                    <a:p>
                      <a:pPr algn="l">
                        <a:lnSpc>
                          <a:spcPct val="115000"/>
                        </a:lnSpc>
                        <a:spcAft>
                          <a:spcPts val="0"/>
                        </a:spcAft>
                      </a:pPr>
                      <a:r>
                        <a:rPr lang="en-GB" sz="1000">
                          <a:effectLst/>
                          <a:highlight>
                            <a:srgbClr val="FFFF00"/>
                          </a:highlight>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37670" marR="37670" marT="0" marB="0"/>
                </a:tc>
                <a:tc>
                  <a:txBody>
                    <a:bodyPr/>
                    <a:lstStyle/>
                    <a:p>
                      <a:pPr algn="l">
                        <a:lnSpc>
                          <a:spcPct val="115000"/>
                        </a:lnSpc>
                        <a:spcAft>
                          <a:spcPts val="0"/>
                        </a:spcAft>
                      </a:pPr>
                      <a:r>
                        <a:rPr lang="en-GB" sz="1000">
                          <a:effectLst/>
                        </a:rPr>
                        <a:t>Narrative (Ossiri and the Bala Mengro)</a:t>
                      </a:r>
                    </a:p>
                    <a:p>
                      <a:pPr algn="l">
                        <a:lnSpc>
                          <a:spcPct val="115000"/>
                        </a:lnSpc>
                        <a:spcAft>
                          <a:spcPts val="0"/>
                        </a:spcAft>
                      </a:pPr>
                      <a:r>
                        <a:rPr lang="en-GB" sz="1000">
                          <a:effectLst/>
                        </a:rPr>
                        <a:t>Persuasive leaflet (Visit Baghdad)</a:t>
                      </a:r>
                    </a:p>
                    <a:p>
                      <a:pPr algn="l">
                        <a:lnSpc>
                          <a:spcPct val="115000"/>
                        </a:lnSpc>
                        <a:spcAft>
                          <a:spcPts val="0"/>
                        </a:spcAft>
                      </a:pPr>
                      <a:r>
                        <a:rPr lang="en-GB" sz="1000">
                          <a:effectLst/>
                        </a:rPr>
                        <a:t>Recount letter (Varmints)</a:t>
                      </a:r>
                    </a:p>
                    <a:p>
                      <a:pPr algn="l">
                        <a:lnSpc>
                          <a:spcPct val="115000"/>
                        </a:lnSpc>
                        <a:spcAft>
                          <a:spcPts val="0"/>
                        </a:spcAft>
                      </a:pPr>
                      <a:r>
                        <a:rPr lang="en-GB" sz="1000">
                          <a:effectLst/>
                          <a:highlight>
                            <a:srgbClr val="FFFF00"/>
                          </a:highlight>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37670" marR="37670" marT="0" marB="0"/>
                </a:tc>
                <a:extLst>
                  <a:ext uri="{0D108BD9-81ED-4DB2-BD59-A6C34878D82A}">
                    <a16:rowId xmlns:a16="http://schemas.microsoft.com/office/drawing/2014/main" val="1525471535"/>
                  </a:ext>
                </a:extLst>
              </a:tr>
              <a:tr h="1801679">
                <a:tc>
                  <a:txBody>
                    <a:bodyPr/>
                    <a:lstStyle/>
                    <a:p>
                      <a:pPr algn="l">
                        <a:lnSpc>
                          <a:spcPct val="115000"/>
                        </a:lnSpc>
                        <a:spcAft>
                          <a:spcPts val="0"/>
                        </a:spcAft>
                      </a:pPr>
                      <a:r>
                        <a:rPr lang="en-GB" sz="1100">
                          <a:effectLst/>
                        </a:rPr>
                        <a:t> </a:t>
                      </a:r>
                    </a:p>
                    <a:p>
                      <a:pPr algn="l">
                        <a:lnSpc>
                          <a:spcPct val="115000"/>
                        </a:lnSpc>
                        <a:spcAft>
                          <a:spcPts val="0"/>
                        </a:spcAft>
                      </a:pPr>
                      <a:r>
                        <a:rPr lang="en-GB" sz="1100">
                          <a:effectLst/>
                        </a:rPr>
                        <a:t>Year 6</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37670" marR="37670" marT="0" marB="0"/>
                </a:tc>
                <a:tc>
                  <a:txBody>
                    <a:bodyPr/>
                    <a:lstStyle/>
                    <a:p>
                      <a:pPr algn="l">
                        <a:lnSpc>
                          <a:spcPct val="115000"/>
                        </a:lnSpc>
                        <a:spcAft>
                          <a:spcPts val="0"/>
                        </a:spcAft>
                      </a:pPr>
                      <a:r>
                        <a:rPr lang="en-GB" sz="1000">
                          <a:effectLst/>
                        </a:rPr>
                        <a:t>Narrative – Create own character - write how they’re connected to story within the story (Story like the Wind)</a:t>
                      </a:r>
                    </a:p>
                    <a:p>
                      <a:pPr algn="l">
                        <a:lnSpc>
                          <a:spcPct val="115000"/>
                        </a:lnSpc>
                        <a:spcAft>
                          <a:spcPts val="0"/>
                        </a:spcAft>
                      </a:pPr>
                      <a:r>
                        <a:rPr lang="en-GB" sz="1000">
                          <a:effectLst/>
                        </a:rPr>
                        <a:t>Descriptive setting (Secret Garden)</a:t>
                      </a:r>
                    </a:p>
                    <a:p>
                      <a:pPr algn="l">
                        <a:lnSpc>
                          <a:spcPct val="115000"/>
                        </a:lnSpc>
                        <a:spcAft>
                          <a:spcPts val="0"/>
                        </a:spcAft>
                      </a:pPr>
                      <a:r>
                        <a:rPr lang="en-GB" sz="1000">
                          <a:effectLst/>
                        </a:rPr>
                        <a:t>Explanation (Heart &amp; Vacuum cleaner)</a:t>
                      </a:r>
                    </a:p>
                    <a:p>
                      <a:pPr algn="l">
                        <a:lnSpc>
                          <a:spcPct val="115000"/>
                        </a:lnSpc>
                        <a:spcAft>
                          <a:spcPts val="0"/>
                        </a:spcAft>
                      </a:pPr>
                      <a:r>
                        <a:rPr lang="en-GB" sz="1000">
                          <a:effectLst/>
                          <a:highlight>
                            <a:srgbClr val="FFFF00"/>
                          </a:highlight>
                        </a:rPr>
                        <a:t> </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37670" marR="37670" marT="0" marB="0"/>
                </a:tc>
                <a:tc>
                  <a:txBody>
                    <a:bodyPr/>
                    <a:lstStyle/>
                    <a:p>
                      <a:pPr algn="l">
                        <a:lnSpc>
                          <a:spcPct val="115000"/>
                        </a:lnSpc>
                        <a:spcAft>
                          <a:spcPts val="0"/>
                        </a:spcAft>
                      </a:pPr>
                      <a:r>
                        <a:rPr lang="en-GB" sz="1000">
                          <a:effectLst/>
                        </a:rPr>
                        <a:t>Recount – own account of their day – Ahmed’s Secret (creating a vivid picture)</a:t>
                      </a:r>
                    </a:p>
                    <a:p>
                      <a:pPr algn="l">
                        <a:lnSpc>
                          <a:spcPct val="115000"/>
                        </a:lnSpc>
                        <a:spcAft>
                          <a:spcPts val="0"/>
                        </a:spcAft>
                      </a:pPr>
                      <a:r>
                        <a:rPr lang="en-GB" sz="1000">
                          <a:effectLst/>
                        </a:rPr>
                        <a:t>Narrative – Writing  own version of an extract (setting) Hound of the Baskervilles </a:t>
                      </a:r>
                    </a:p>
                    <a:p>
                      <a:pPr algn="l">
                        <a:lnSpc>
                          <a:spcPct val="115000"/>
                        </a:lnSpc>
                        <a:spcAft>
                          <a:spcPts val="0"/>
                        </a:spcAft>
                      </a:pPr>
                      <a:r>
                        <a:rPr lang="en-GB" sz="1000">
                          <a:effectLst/>
                        </a:rPr>
                        <a:t>Letter – persuade character to understand why he has left (Snow Goose)</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37670" marR="37670" marT="0" marB="0"/>
                </a:tc>
                <a:tc>
                  <a:txBody>
                    <a:bodyPr/>
                    <a:lstStyle/>
                    <a:p>
                      <a:pPr algn="l">
                        <a:lnSpc>
                          <a:spcPct val="115000"/>
                        </a:lnSpc>
                        <a:spcAft>
                          <a:spcPts val="0"/>
                        </a:spcAft>
                      </a:pPr>
                      <a:r>
                        <a:rPr lang="en-GB" sz="1000" dirty="0">
                          <a:effectLst/>
                        </a:rPr>
                        <a:t>Narrative – ghost story Flaxman Low (extract)</a:t>
                      </a:r>
                    </a:p>
                    <a:p>
                      <a:pPr algn="l">
                        <a:lnSpc>
                          <a:spcPct val="115000"/>
                        </a:lnSpc>
                        <a:spcAft>
                          <a:spcPts val="0"/>
                        </a:spcAft>
                      </a:pPr>
                      <a:r>
                        <a:rPr lang="en-GB" sz="1000" dirty="0">
                          <a:effectLst/>
                        </a:rPr>
                        <a:t>Formal witness statement – UFO Hoax</a:t>
                      </a:r>
                    </a:p>
                    <a:p>
                      <a:pPr algn="l">
                        <a:lnSpc>
                          <a:spcPct val="115000"/>
                        </a:lnSpc>
                        <a:spcAft>
                          <a:spcPts val="0"/>
                        </a:spcAft>
                      </a:pPr>
                      <a:r>
                        <a:rPr lang="en-GB" sz="1000" dirty="0">
                          <a:effectLst/>
                        </a:rPr>
                        <a:t>Argument (school day – would the children’s education benefit from an extended school day)</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7670" marR="37670" marT="0" marB="0"/>
                </a:tc>
                <a:tc>
                  <a:txBody>
                    <a:bodyPr/>
                    <a:lstStyle/>
                    <a:p>
                      <a:pPr algn="l">
                        <a:lnSpc>
                          <a:spcPct val="115000"/>
                        </a:lnSpc>
                        <a:spcAft>
                          <a:spcPts val="0"/>
                        </a:spcAft>
                      </a:pPr>
                      <a:r>
                        <a:rPr lang="en-GB" sz="1000" dirty="0">
                          <a:effectLst/>
                        </a:rPr>
                        <a:t>Complete argument (for and against)</a:t>
                      </a:r>
                    </a:p>
                    <a:p>
                      <a:pPr algn="l">
                        <a:lnSpc>
                          <a:spcPct val="115000"/>
                        </a:lnSpc>
                        <a:spcAft>
                          <a:spcPts val="0"/>
                        </a:spcAft>
                      </a:pPr>
                      <a:r>
                        <a:rPr lang="en-GB" sz="1000" dirty="0">
                          <a:effectLst/>
                        </a:rPr>
                        <a:t>Instructions/ explanation – invent a futuristic mode of transport</a:t>
                      </a:r>
                    </a:p>
                    <a:p>
                      <a:pPr algn="l">
                        <a:lnSpc>
                          <a:spcPct val="115000"/>
                        </a:lnSpc>
                        <a:spcAft>
                          <a:spcPts val="0"/>
                        </a:spcAft>
                      </a:pPr>
                      <a:r>
                        <a:rPr lang="en-GB" sz="1000" dirty="0">
                          <a:effectLst/>
                        </a:rPr>
                        <a:t>Narrative (including dialogue) – World’s End</a:t>
                      </a:r>
                    </a:p>
                    <a:p>
                      <a:pPr algn="l">
                        <a:lnSpc>
                          <a:spcPct val="115000"/>
                        </a:lnSpc>
                        <a:spcAft>
                          <a:spcPts val="0"/>
                        </a:spcAft>
                      </a:pPr>
                      <a:r>
                        <a:rPr lang="en-GB" sz="1000" dirty="0">
                          <a:effectLst/>
                        </a:rPr>
                        <a:t>Narrative – twisted story (short story section, retell with a twist – no modelling)</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7670" marR="37670" marT="0" marB="0"/>
                </a:tc>
                <a:tc>
                  <a:txBody>
                    <a:bodyPr/>
                    <a:lstStyle/>
                    <a:p>
                      <a:pPr algn="l">
                        <a:lnSpc>
                          <a:spcPct val="115000"/>
                        </a:lnSpc>
                        <a:spcAft>
                          <a:spcPts val="0"/>
                        </a:spcAft>
                      </a:pPr>
                      <a:r>
                        <a:rPr lang="en-GB" sz="1000" dirty="0">
                          <a:effectLst/>
                        </a:rPr>
                        <a:t>Brochure – Leaflet to persuade people to visit the Charles Darwin Museum)</a:t>
                      </a:r>
                    </a:p>
                    <a:p>
                      <a:pPr algn="l">
                        <a:lnSpc>
                          <a:spcPct val="115000"/>
                        </a:lnSpc>
                        <a:spcAft>
                          <a:spcPts val="0"/>
                        </a:spcAft>
                      </a:pPr>
                      <a:r>
                        <a:rPr lang="en-GB" sz="1000" dirty="0">
                          <a:effectLst/>
                        </a:rPr>
                        <a:t>Non- </a:t>
                      </a:r>
                      <a:r>
                        <a:rPr lang="en-GB" sz="1000" dirty="0" err="1">
                          <a:effectLst/>
                        </a:rPr>
                        <a:t>chron</a:t>
                      </a:r>
                      <a:r>
                        <a:rPr lang="en-GB" sz="1000" dirty="0">
                          <a:effectLst/>
                        </a:rPr>
                        <a:t> report (Unusual animal or plant)</a:t>
                      </a:r>
                    </a:p>
                    <a:p>
                      <a:pPr algn="l">
                        <a:lnSpc>
                          <a:spcPct val="115000"/>
                        </a:lnSpc>
                        <a:spcAft>
                          <a:spcPts val="0"/>
                        </a:spcAft>
                      </a:pPr>
                      <a:r>
                        <a:rPr lang="en-GB" sz="1000" dirty="0">
                          <a:effectLst/>
                        </a:rPr>
                        <a:t>Diary for the opening  - The Island</a:t>
                      </a:r>
                    </a:p>
                    <a:p>
                      <a:pPr algn="l">
                        <a:lnSpc>
                          <a:spcPct val="115000"/>
                        </a:lnSpc>
                        <a:spcAft>
                          <a:spcPts val="0"/>
                        </a:spcAft>
                      </a:pPr>
                      <a:r>
                        <a:rPr lang="en-GB" sz="1000" dirty="0">
                          <a:effectLst/>
                        </a:rPr>
                        <a:t>Narrative ending of the story - outsider story (vivid picture) - The Island</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7670" marR="37670" marT="0" marB="0"/>
                </a:tc>
                <a:tc>
                  <a:txBody>
                    <a:bodyPr/>
                    <a:lstStyle/>
                    <a:p>
                      <a:pPr algn="l">
                        <a:lnSpc>
                          <a:spcPct val="115000"/>
                        </a:lnSpc>
                        <a:spcAft>
                          <a:spcPts val="0"/>
                        </a:spcAft>
                      </a:pPr>
                      <a:r>
                        <a:rPr lang="en-GB" sz="1000" dirty="0">
                          <a:effectLst/>
                        </a:rPr>
                        <a:t>Poetry – Classical (The Caged Bird)</a:t>
                      </a:r>
                    </a:p>
                    <a:p>
                      <a:pPr algn="l">
                        <a:lnSpc>
                          <a:spcPct val="115000"/>
                        </a:lnSpc>
                        <a:spcAft>
                          <a:spcPts val="0"/>
                        </a:spcAft>
                      </a:pPr>
                      <a:r>
                        <a:rPr lang="en-GB" sz="1000" dirty="0">
                          <a:effectLst/>
                        </a:rPr>
                        <a:t>Speech (Captain Nemo)</a:t>
                      </a:r>
                    </a:p>
                    <a:p>
                      <a:pPr algn="l">
                        <a:lnSpc>
                          <a:spcPct val="115000"/>
                        </a:lnSpc>
                        <a:spcAft>
                          <a:spcPts val="0"/>
                        </a:spcAft>
                      </a:pPr>
                      <a:r>
                        <a:rPr lang="en-GB" sz="1000" dirty="0">
                          <a:effectLst/>
                        </a:rPr>
                        <a:t>Jingle (Leaver’s performance - Record)</a:t>
                      </a:r>
                    </a:p>
                    <a:p>
                      <a:pPr algn="l">
                        <a:lnSpc>
                          <a:spcPct val="115000"/>
                        </a:lnSpc>
                        <a:spcAft>
                          <a:spcPts val="0"/>
                        </a:spcAft>
                      </a:pPr>
                      <a:r>
                        <a:rPr lang="en-GB" sz="1000" dirty="0">
                          <a:effectLst/>
                        </a:rPr>
                        <a:t> </a:t>
                      </a:r>
                    </a:p>
                    <a:p>
                      <a:pPr algn="l">
                        <a:lnSpc>
                          <a:spcPct val="115000"/>
                        </a:lnSpc>
                        <a:spcAft>
                          <a:spcPts val="0"/>
                        </a:spcAft>
                      </a:pPr>
                      <a:r>
                        <a:rPr lang="en-GB" sz="1000" dirty="0">
                          <a:effectLst/>
                        </a:rPr>
                        <a:t> </a:t>
                      </a:r>
                    </a:p>
                    <a:p>
                      <a:pPr algn="l">
                        <a:lnSpc>
                          <a:spcPct val="115000"/>
                        </a:lnSpc>
                        <a:spcAft>
                          <a:spcPts val="0"/>
                        </a:spcAft>
                      </a:pPr>
                      <a:r>
                        <a:rPr lang="en-GB" sz="1000" dirty="0">
                          <a:effectLst/>
                          <a:highlight>
                            <a:srgbClr val="FFFF00"/>
                          </a:highlight>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7670" marR="37670" marT="0" marB="0"/>
                </a:tc>
                <a:extLst>
                  <a:ext uri="{0D108BD9-81ED-4DB2-BD59-A6C34878D82A}">
                    <a16:rowId xmlns:a16="http://schemas.microsoft.com/office/drawing/2014/main" val="2996022274"/>
                  </a:ext>
                </a:extLst>
              </a:tr>
            </a:tbl>
          </a:graphicData>
        </a:graphic>
      </p:graphicFrame>
      <p:sp>
        <p:nvSpPr>
          <p:cNvPr id="6" name="TextBox 5"/>
          <p:cNvSpPr txBox="1"/>
          <p:nvPr/>
        </p:nvSpPr>
        <p:spPr>
          <a:xfrm>
            <a:off x="318865" y="1020101"/>
            <a:ext cx="1698171" cy="430887"/>
          </a:xfrm>
          <a:prstGeom prst="rect">
            <a:avLst/>
          </a:prstGeom>
          <a:noFill/>
        </p:spPr>
        <p:txBody>
          <a:bodyPr wrap="square" rtlCol="0">
            <a:spAutoFit/>
          </a:bodyPr>
          <a:lstStyle/>
          <a:p>
            <a:r>
              <a:rPr lang="en-GB" sz="2200" b="1" dirty="0" smtClean="0"/>
              <a:t>Key Stage 2</a:t>
            </a:r>
            <a:endParaRPr lang="en-GB" sz="2200" b="1" dirty="0"/>
          </a:p>
        </p:txBody>
      </p:sp>
    </p:spTree>
    <p:extLst>
      <p:ext uri="{BB962C8B-B14F-4D97-AF65-F5344CB8AC3E}">
        <p14:creationId xmlns:p14="http://schemas.microsoft.com/office/powerpoint/2010/main" val="53203174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5286" y="232248"/>
            <a:ext cx="7244863" cy="672612"/>
          </a:xfrm>
          <a:solidFill>
            <a:schemeClr val="accent1">
              <a:lumMod val="60000"/>
              <a:lumOff val="40000"/>
            </a:schemeClr>
          </a:solidFill>
        </p:spPr>
        <p:txBody>
          <a:bodyPr>
            <a:normAutofit fontScale="90000"/>
          </a:bodyPr>
          <a:lstStyle/>
          <a:p>
            <a:pPr algn="ctr"/>
            <a:r>
              <a:rPr lang="en-GB" sz="2800" b="1" u="sng" dirty="0" smtClean="0">
                <a:latin typeface="+mn-lt"/>
              </a:rPr>
              <a:t/>
            </a:r>
            <a:br>
              <a:rPr lang="en-GB" sz="2800" b="1" u="sng" dirty="0" smtClean="0">
                <a:latin typeface="+mn-lt"/>
              </a:rPr>
            </a:br>
            <a:r>
              <a:rPr lang="en-GB" sz="2800" b="1" u="sng" dirty="0" smtClean="0">
                <a:latin typeface="+mn-lt"/>
              </a:rPr>
              <a:t>Key Stage Overview - Composition</a:t>
            </a:r>
            <a:r>
              <a:rPr lang="en-GB" sz="2800" b="1" u="sng" dirty="0">
                <a:latin typeface="+mn-lt"/>
              </a:rPr>
              <a:t/>
            </a:r>
            <a:br>
              <a:rPr lang="en-GB" sz="2800" b="1" u="sng" dirty="0">
                <a:latin typeface="+mn-lt"/>
              </a:rPr>
            </a:br>
            <a:endParaRPr lang="en-GB" sz="2800" b="1" u="sng" dirty="0">
              <a:latin typeface="+mn-lt"/>
            </a:endParaRPr>
          </a:p>
        </p:txBody>
      </p:sp>
      <p:pic>
        <p:nvPicPr>
          <p:cNvPr id="4" name="Picture 3">
            <a:extLst>
              <a:ext uri="{FF2B5EF4-FFF2-40B4-BE49-F238E27FC236}">
                <a16:creationId xmlns:a16="http://schemas.microsoft.com/office/drawing/2014/main" id="{F0AF5E37-ACC6-16B0-8CC7-B0B250D4F5E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8867" y="232248"/>
            <a:ext cx="569742" cy="672612"/>
          </a:xfrm>
          <a:prstGeom prst="rect">
            <a:avLst/>
          </a:prstGeom>
          <a:noFill/>
          <a:ln>
            <a:noFill/>
          </a:ln>
        </p:spPr>
      </p:pic>
      <p:graphicFrame>
        <p:nvGraphicFramePr>
          <p:cNvPr id="5" name="Content Placeholder 4"/>
          <p:cNvGraphicFramePr>
            <a:graphicFrameLocks noGrp="1"/>
          </p:cNvGraphicFramePr>
          <p:nvPr>
            <p:ph idx="1"/>
            <p:extLst>
              <p:ext uri="{D42A27DB-BD31-4B8C-83A1-F6EECF244321}">
                <p14:modId xmlns:p14="http://schemas.microsoft.com/office/powerpoint/2010/main" val="3671430347"/>
              </p:ext>
            </p:extLst>
          </p:nvPr>
        </p:nvGraphicFramePr>
        <p:xfrm>
          <a:off x="318865" y="1454682"/>
          <a:ext cx="11437703" cy="1914722"/>
        </p:xfrm>
        <a:graphic>
          <a:graphicData uri="http://schemas.openxmlformats.org/drawingml/2006/table">
            <a:tbl>
              <a:tblPr firstRow="1" firstCol="1" bandRow="1">
                <a:tableStyleId>{5C22544A-7EE6-4342-B048-85BDC9FD1C3A}</a:tableStyleId>
              </a:tblPr>
              <a:tblGrid>
                <a:gridCol w="2710085">
                  <a:extLst>
                    <a:ext uri="{9D8B030D-6E8A-4147-A177-3AD203B41FA5}">
                      <a16:colId xmlns:a16="http://schemas.microsoft.com/office/drawing/2014/main" val="696720178"/>
                    </a:ext>
                  </a:extLst>
                </a:gridCol>
                <a:gridCol w="8727618">
                  <a:extLst>
                    <a:ext uri="{9D8B030D-6E8A-4147-A177-3AD203B41FA5}">
                      <a16:colId xmlns:a16="http://schemas.microsoft.com/office/drawing/2014/main" val="686099285"/>
                    </a:ext>
                  </a:extLst>
                </a:gridCol>
              </a:tblGrid>
              <a:tr h="267338">
                <a:tc gridSpan="2">
                  <a:txBody>
                    <a:bodyPr/>
                    <a:lstStyle/>
                    <a:p>
                      <a:pPr algn="ctr">
                        <a:lnSpc>
                          <a:spcPct val="115000"/>
                        </a:lnSpc>
                        <a:spcAft>
                          <a:spcPts val="0"/>
                        </a:spcAft>
                      </a:pPr>
                      <a:r>
                        <a:rPr lang="en-GB" sz="1800" dirty="0" smtClean="0">
                          <a:effectLst/>
                          <a:latin typeface="Calibri" panose="020F0502020204030204" pitchFamily="34" charset="0"/>
                          <a:ea typeface="Calibri" panose="020F0502020204030204" pitchFamily="34" charset="0"/>
                          <a:cs typeface="Times New Roman" panose="02020603050405020304" pitchFamily="18" charset="0"/>
                        </a:rPr>
                        <a:t>Year 1</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7670" marR="37670" marT="0" marB="0"/>
                </a:tc>
                <a:tc hMerge="1">
                  <a:txBody>
                    <a:bodyPr/>
                    <a:lstStyle/>
                    <a:p>
                      <a:pPr algn="ctr">
                        <a:lnSpc>
                          <a:spcPct val="115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2172" marR="22172" marT="0" marB="0" anchor="ctr"/>
                </a:tc>
                <a:extLst>
                  <a:ext uri="{0D108BD9-81ED-4DB2-BD59-A6C34878D82A}">
                    <a16:rowId xmlns:a16="http://schemas.microsoft.com/office/drawing/2014/main" val="3325462122"/>
                  </a:ext>
                </a:extLst>
              </a:tr>
              <a:tr h="857942">
                <a:tc rowSpan="3">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1400" b="1" kern="1200" dirty="0" smtClean="0">
                          <a:solidFill>
                            <a:schemeClr val="lt1"/>
                          </a:solidFill>
                          <a:effectLst/>
                          <a:latin typeface="+mn-lt"/>
                          <a:ea typeface="+mn-ea"/>
                          <a:cs typeface="+mn-cs"/>
                        </a:rPr>
                        <a:t>Write sentences by:</a:t>
                      </a:r>
                    </a:p>
                    <a:p>
                      <a:pPr algn="l">
                        <a:lnSpc>
                          <a:spcPct val="115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37670" marR="37670" marT="0" marB="0"/>
                </a:tc>
                <a:tc>
                  <a:txBody>
                    <a:bodyPr/>
                    <a:lstStyle/>
                    <a:p>
                      <a:pPr marL="171450" indent="-171450" algn="l">
                        <a:lnSpc>
                          <a:spcPct val="115000"/>
                        </a:lnSpc>
                        <a:spcAft>
                          <a:spcPts val="0"/>
                        </a:spcAft>
                        <a:buFont typeface="Arial" panose="020B0604020202020204" pitchFamily="34" charset="0"/>
                        <a:buChar char="•"/>
                      </a:pPr>
                      <a:r>
                        <a:rPr lang="en-GB" sz="1200" dirty="0" smtClean="0">
                          <a:effectLst/>
                          <a:latin typeface="Calibri" panose="020F0502020204030204" pitchFamily="34" charset="0"/>
                          <a:ea typeface="Calibri" panose="020F0502020204030204" pitchFamily="34" charset="0"/>
                          <a:cs typeface="Times New Roman" panose="02020603050405020304" pitchFamily="18" charset="0"/>
                        </a:rPr>
                        <a:t>saying out loud what they are going to write about</a:t>
                      </a:r>
                    </a:p>
                    <a:p>
                      <a:pPr marL="171450" indent="-171450" algn="l">
                        <a:lnSpc>
                          <a:spcPct val="115000"/>
                        </a:lnSpc>
                        <a:spcAft>
                          <a:spcPts val="0"/>
                        </a:spcAft>
                        <a:buFont typeface="Arial" panose="020B0604020202020204" pitchFamily="34" charset="0"/>
                        <a:buChar char="•"/>
                      </a:pPr>
                      <a:r>
                        <a:rPr lang="en-GB" sz="1200" dirty="0" smtClean="0">
                          <a:effectLst/>
                          <a:latin typeface="Calibri" panose="020F0502020204030204" pitchFamily="34" charset="0"/>
                          <a:ea typeface="Calibri" panose="020F0502020204030204" pitchFamily="34" charset="0"/>
                          <a:cs typeface="Times New Roman" panose="02020603050405020304" pitchFamily="18" charset="0"/>
                        </a:rPr>
                        <a:t>composing a sentence orally before writing it</a:t>
                      </a:r>
                    </a:p>
                    <a:p>
                      <a:pPr marL="171450" indent="-171450" algn="l">
                        <a:lnSpc>
                          <a:spcPct val="115000"/>
                        </a:lnSpc>
                        <a:spcAft>
                          <a:spcPts val="0"/>
                        </a:spcAft>
                        <a:buFont typeface="Arial" panose="020B0604020202020204" pitchFamily="34" charset="0"/>
                        <a:buChar char="•"/>
                      </a:pPr>
                      <a:r>
                        <a:rPr lang="en-GB" sz="1200" dirty="0" smtClean="0">
                          <a:effectLst/>
                          <a:latin typeface="Calibri" panose="020F0502020204030204" pitchFamily="34" charset="0"/>
                          <a:ea typeface="Calibri" panose="020F0502020204030204" pitchFamily="34" charset="0"/>
                          <a:cs typeface="Times New Roman" panose="02020603050405020304" pitchFamily="18" charset="0"/>
                        </a:rPr>
                        <a:t>sequencing sentences to form short narratives</a:t>
                      </a:r>
                    </a:p>
                    <a:p>
                      <a:pPr marL="171450" indent="-171450" algn="l">
                        <a:lnSpc>
                          <a:spcPct val="115000"/>
                        </a:lnSpc>
                        <a:spcAft>
                          <a:spcPts val="0"/>
                        </a:spcAft>
                        <a:buFont typeface="Arial" panose="020B0604020202020204" pitchFamily="34" charset="0"/>
                        <a:buChar char="•"/>
                      </a:pPr>
                      <a:r>
                        <a:rPr lang="en-GB" sz="1200" dirty="0" smtClean="0">
                          <a:effectLst/>
                          <a:latin typeface="Calibri" panose="020F0502020204030204" pitchFamily="34" charset="0"/>
                          <a:ea typeface="Calibri" panose="020F0502020204030204" pitchFamily="34" charset="0"/>
                          <a:cs typeface="Times New Roman" panose="02020603050405020304" pitchFamily="18" charset="0"/>
                        </a:rPr>
                        <a:t>re-reading what they have written to check that it makes sense</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7670" marR="37670" marT="0" marB="0"/>
                </a:tc>
                <a:extLst>
                  <a:ext uri="{0D108BD9-81ED-4DB2-BD59-A6C34878D82A}">
                    <a16:rowId xmlns:a16="http://schemas.microsoft.com/office/drawing/2014/main" val="2222074148"/>
                  </a:ext>
                </a:extLst>
              </a:tr>
              <a:tr h="320688">
                <a:tc vMerge="1">
                  <a:txBody>
                    <a:bodyPr/>
                    <a:lstStyle/>
                    <a:p>
                      <a:pPr algn="l">
                        <a:lnSpc>
                          <a:spcPct val="115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37670" marR="37670" marT="0" marB="0"/>
                </a:tc>
                <a:tc>
                  <a:txBody>
                    <a:bodyPr/>
                    <a:lstStyle/>
                    <a:p>
                      <a:pPr algn="l">
                        <a:lnSpc>
                          <a:spcPct val="115000"/>
                        </a:lnSpc>
                        <a:spcAft>
                          <a:spcPts val="0"/>
                        </a:spcAft>
                      </a:pPr>
                      <a:r>
                        <a:rPr lang="en-GB" sz="1200" dirty="0" smtClean="0">
                          <a:effectLst/>
                          <a:latin typeface="Calibri" panose="020F0502020204030204" pitchFamily="34" charset="0"/>
                          <a:ea typeface="Calibri" panose="020F0502020204030204" pitchFamily="34" charset="0"/>
                          <a:cs typeface="Times New Roman" panose="02020603050405020304" pitchFamily="18" charset="0"/>
                        </a:rPr>
                        <a:t>Discuss what they have written with the teacher or other pupils</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37670" marR="37670" marT="0" marB="0"/>
                </a:tc>
                <a:extLst>
                  <a:ext uri="{0D108BD9-81ED-4DB2-BD59-A6C34878D82A}">
                    <a16:rowId xmlns:a16="http://schemas.microsoft.com/office/drawing/2014/main" val="4068631530"/>
                  </a:ext>
                </a:extLst>
              </a:tr>
              <a:tr h="336884">
                <a:tc vMerge="1">
                  <a:txBody>
                    <a:bodyPr/>
                    <a:lstStyle/>
                    <a:p>
                      <a:pPr algn="l">
                        <a:lnSpc>
                          <a:spcPct val="115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37670" marR="37670" marT="0" marB="0"/>
                </a:tc>
                <a:tc>
                  <a:txBody>
                    <a:bodyPr/>
                    <a:lstStyle/>
                    <a:p>
                      <a:pPr algn="l">
                        <a:lnSpc>
                          <a:spcPct val="115000"/>
                        </a:lnSpc>
                        <a:spcAft>
                          <a:spcPts val="0"/>
                        </a:spcAft>
                      </a:pPr>
                      <a:r>
                        <a:rPr lang="en-GB" sz="1200" dirty="0" smtClean="0">
                          <a:effectLst/>
                          <a:latin typeface="Calibri" panose="020F0502020204030204" pitchFamily="34" charset="0"/>
                          <a:ea typeface="Calibri" panose="020F0502020204030204" pitchFamily="34" charset="0"/>
                          <a:cs typeface="Times New Roman" panose="02020603050405020304" pitchFamily="18" charset="0"/>
                        </a:rPr>
                        <a:t>Read their writing aloud, clearly enough to be heard by their peers and the teacher</a:t>
                      </a:r>
                    </a:p>
                    <a:p>
                      <a:pPr algn="l">
                        <a:lnSpc>
                          <a:spcPct val="115000"/>
                        </a:lnSpc>
                        <a:spcAft>
                          <a:spcPts val="0"/>
                        </a:spcAft>
                      </a:pP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37670" marR="37670" marT="0" marB="0"/>
                </a:tc>
                <a:extLst>
                  <a:ext uri="{0D108BD9-81ED-4DB2-BD59-A6C34878D82A}">
                    <a16:rowId xmlns:a16="http://schemas.microsoft.com/office/drawing/2014/main" val="1525471535"/>
                  </a:ext>
                </a:extLst>
              </a:tr>
            </a:tbl>
          </a:graphicData>
        </a:graphic>
      </p:graphicFrame>
      <p:graphicFrame>
        <p:nvGraphicFramePr>
          <p:cNvPr id="7" name="Content Placeholder 4"/>
          <p:cNvGraphicFramePr>
            <a:graphicFrameLocks/>
          </p:cNvGraphicFramePr>
          <p:nvPr>
            <p:extLst>
              <p:ext uri="{D42A27DB-BD31-4B8C-83A1-F6EECF244321}">
                <p14:modId xmlns:p14="http://schemas.microsoft.com/office/powerpoint/2010/main" val="1066322280"/>
              </p:ext>
            </p:extLst>
          </p:nvPr>
        </p:nvGraphicFramePr>
        <p:xfrm>
          <a:off x="318864" y="3563450"/>
          <a:ext cx="11437703" cy="3186614"/>
        </p:xfrm>
        <a:graphic>
          <a:graphicData uri="http://schemas.openxmlformats.org/drawingml/2006/table">
            <a:tbl>
              <a:tblPr firstRow="1" firstCol="1" bandRow="1">
                <a:tableStyleId>{5C22544A-7EE6-4342-B048-85BDC9FD1C3A}</a:tableStyleId>
              </a:tblPr>
              <a:tblGrid>
                <a:gridCol w="2691036">
                  <a:extLst>
                    <a:ext uri="{9D8B030D-6E8A-4147-A177-3AD203B41FA5}">
                      <a16:colId xmlns:a16="http://schemas.microsoft.com/office/drawing/2014/main" val="696720178"/>
                    </a:ext>
                  </a:extLst>
                </a:gridCol>
                <a:gridCol w="8746667">
                  <a:extLst>
                    <a:ext uri="{9D8B030D-6E8A-4147-A177-3AD203B41FA5}">
                      <a16:colId xmlns:a16="http://schemas.microsoft.com/office/drawing/2014/main" val="686099285"/>
                    </a:ext>
                  </a:extLst>
                </a:gridCol>
              </a:tblGrid>
              <a:tr h="267338">
                <a:tc gridSpan="2">
                  <a:txBody>
                    <a:bodyPr/>
                    <a:lstStyle/>
                    <a:p>
                      <a:pPr algn="ctr">
                        <a:lnSpc>
                          <a:spcPct val="115000"/>
                        </a:lnSpc>
                        <a:spcAft>
                          <a:spcPts val="0"/>
                        </a:spcAft>
                      </a:pPr>
                      <a:r>
                        <a:rPr lang="en-GB" sz="1800" dirty="0" smtClean="0">
                          <a:effectLst/>
                          <a:latin typeface="Calibri" panose="020F0502020204030204" pitchFamily="34" charset="0"/>
                          <a:ea typeface="Calibri" panose="020F0502020204030204" pitchFamily="34" charset="0"/>
                          <a:cs typeface="Times New Roman" panose="02020603050405020304" pitchFamily="18" charset="0"/>
                        </a:rPr>
                        <a:t>Year 2</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37670" marR="37670" marT="0" marB="0"/>
                </a:tc>
                <a:tc hMerge="1">
                  <a:txBody>
                    <a:bodyPr/>
                    <a:lstStyle/>
                    <a:p>
                      <a:pPr algn="ctr">
                        <a:lnSpc>
                          <a:spcPct val="115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2172" marR="22172" marT="0" marB="0" anchor="ctr"/>
                </a:tc>
                <a:extLst>
                  <a:ext uri="{0D108BD9-81ED-4DB2-BD59-A6C34878D82A}">
                    <a16:rowId xmlns:a16="http://schemas.microsoft.com/office/drawing/2014/main" val="3325462122"/>
                  </a:ext>
                </a:extLst>
              </a:tr>
              <a:tr h="857942">
                <a:tc>
                  <a:txBody>
                    <a:bodyPr/>
                    <a:lstStyle/>
                    <a:p>
                      <a:r>
                        <a:rPr lang="en-GB" sz="1400" b="1" kern="1200" dirty="0" smtClean="0">
                          <a:solidFill>
                            <a:schemeClr val="lt1"/>
                          </a:solidFill>
                          <a:effectLst/>
                          <a:latin typeface="+mn-lt"/>
                          <a:ea typeface="+mn-ea"/>
                          <a:cs typeface="+mn-cs"/>
                        </a:rPr>
                        <a:t>Develop positive attitudes towards and stamina for writing by:</a:t>
                      </a:r>
                    </a:p>
                    <a:p>
                      <a:pPr algn="l">
                        <a:lnSpc>
                          <a:spcPct val="115000"/>
                        </a:lnSpc>
                        <a:spcAft>
                          <a:spcPts val="0"/>
                        </a:spcAft>
                      </a:pP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7670" marR="37670" marT="0" marB="0"/>
                </a:tc>
                <a:tc>
                  <a:txBody>
                    <a:bodyPr/>
                    <a:lstStyle/>
                    <a:p>
                      <a:pPr marL="171450" lvl="0" indent="-171450">
                        <a:buFont typeface="Arial" panose="020B0604020202020204" pitchFamily="34" charset="0"/>
                        <a:buChar char="•"/>
                      </a:pPr>
                      <a:r>
                        <a:rPr lang="en-GB" sz="1200" kern="1200" dirty="0" smtClean="0">
                          <a:solidFill>
                            <a:schemeClr val="dk1"/>
                          </a:solidFill>
                          <a:effectLst/>
                          <a:latin typeface="+mn-lt"/>
                          <a:ea typeface="+mn-ea"/>
                          <a:cs typeface="+mn-cs"/>
                        </a:rPr>
                        <a:t>writing narratives about personal experiences and those of others (real and fictional)</a:t>
                      </a:r>
                    </a:p>
                    <a:p>
                      <a:pPr marL="171450" lvl="0" indent="-171450">
                        <a:buFont typeface="Arial" panose="020B0604020202020204" pitchFamily="34" charset="0"/>
                        <a:buChar char="•"/>
                      </a:pPr>
                      <a:r>
                        <a:rPr lang="en-GB" sz="1200" kern="1200" dirty="0" smtClean="0">
                          <a:solidFill>
                            <a:schemeClr val="dk1"/>
                          </a:solidFill>
                          <a:effectLst/>
                          <a:latin typeface="+mn-lt"/>
                          <a:ea typeface="+mn-ea"/>
                          <a:cs typeface="+mn-cs"/>
                        </a:rPr>
                        <a:t>writing about real events</a:t>
                      </a:r>
                    </a:p>
                    <a:p>
                      <a:pPr marL="171450" lvl="0" indent="-171450">
                        <a:buFont typeface="Arial" panose="020B0604020202020204" pitchFamily="34" charset="0"/>
                        <a:buChar char="•"/>
                      </a:pPr>
                      <a:r>
                        <a:rPr lang="en-GB" sz="1200" kern="1200" dirty="0" smtClean="0">
                          <a:solidFill>
                            <a:schemeClr val="dk1"/>
                          </a:solidFill>
                          <a:effectLst/>
                          <a:latin typeface="+mn-lt"/>
                          <a:ea typeface="+mn-ea"/>
                          <a:cs typeface="+mn-cs"/>
                        </a:rPr>
                        <a:t>writing poetry</a:t>
                      </a:r>
                    </a:p>
                    <a:p>
                      <a:pPr marL="171450" lvl="0" indent="-171450">
                        <a:buFont typeface="Arial" panose="020B0604020202020204" pitchFamily="34" charset="0"/>
                        <a:buChar char="•"/>
                      </a:pPr>
                      <a:r>
                        <a:rPr lang="en-GB" sz="1200" kern="1200" dirty="0" smtClean="0">
                          <a:solidFill>
                            <a:schemeClr val="dk1"/>
                          </a:solidFill>
                          <a:effectLst/>
                          <a:latin typeface="+mn-lt"/>
                          <a:ea typeface="+mn-ea"/>
                          <a:cs typeface="+mn-cs"/>
                        </a:rPr>
                        <a:t>writing for different purposes</a:t>
                      </a:r>
                      <a:endParaRPr lang="en-GB" sz="1200" kern="1200" dirty="0">
                        <a:solidFill>
                          <a:schemeClr val="dk1"/>
                        </a:solidFill>
                        <a:effectLst/>
                        <a:latin typeface="+mn-lt"/>
                        <a:ea typeface="+mn-ea"/>
                        <a:cs typeface="+mn-cs"/>
                      </a:endParaRPr>
                    </a:p>
                  </a:txBody>
                  <a:tcPr marL="37670" marR="37670" marT="0" marB="0"/>
                </a:tc>
                <a:extLst>
                  <a:ext uri="{0D108BD9-81ED-4DB2-BD59-A6C34878D82A}">
                    <a16:rowId xmlns:a16="http://schemas.microsoft.com/office/drawing/2014/main" val="2222074148"/>
                  </a:ext>
                </a:extLst>
              </a:tr>
              <a:tr h="650841">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1400" b="1" kern="1200" dirty="0" smtClean="0">
                          <a:solidFill>
                            <a:schemeClr val="lt1"/>
                          </a:solidFill>
                          <a:effectLst/>
                          <a:latin typeface="+mn-lt"/>
                          <a:ea typeface="+mn-ea"/>
                          <a:cs typeface="+mn-cs"/>
                        </a:rPr>
                        <a:t>Consider what they are going to write before beginning by:</a:t>
                      </a:r>
                    </a:p>
                    <a:p>
                      <a:pPr algn="l">
                        <a:lnSpc>
                          <a:spcPct val="115000"/>
                        </a:lnSpc>
                        <a:spcAft>
                          <a:spcPts val="0"/>
                        </a:spcAft>
                      </a:pP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37670" marR="37670" marT="0" marB="0"/>
                </a:tc>
                <a:tc>
                  <a:txBody>
                    <a:bodyPr/>
                    <a:lstStyle/>
                    <a:p>
                      <a:pPr marL="171450" lvl="0" indent="-171450">
                        <a:buFont typeface="Arial" panose="020B0604020202020204" pitchFamily="34" charset="0"/>
                        <a:buChar char="•"/>
                      </a:pPr>
                      <a:r>
                        <a:rPr lang="en-GB" sz="1200" kern="1200" dirty="0" smtClean="0">
                          <a:solidFill>
                            <a:schemeClr val="dk1"/>
                          </a:solidFill>
                          <a:effectLst/>
                          <a:latin typeface="+mn-lt"/>
                          <a:ea typeface="+mn-ea"/>
                          <a:cs typeface="+mn-cs"/>
                        </a:rPr>
                        <a:t>planning or saying out loud what they are going to write about</a:t>
                      </a:r>
                    </a:p>
                    <a:p>
                      <a:pPr marL="171450" lvl="0" indent="-171450">
                        <a:buFont typeface="Arial" panose="020B0604020202020204" pitchFamily="34" charset="0"/>
                        <a:buChar char="•"/>
                      </a:pPr>
                      <a:r>
                        <a:rPr lang="en-GB" sz="1200" kern="1200" dirty="0" smtClean="0">
                          <a:solidFill>
                            <a:schemeClr val="dk1"/>
                          </a:solidFill>
                          <a:effectLst/>
                          <a:latin typeface="+mn-lt"/>
                          <a:ea typeface="+mn-ea"/>
                          <a:cs typeface="+mn-cs"/>
                        </a:rPr>
                        <a:t>writing down ideas and/or key words, including new vocabulary</a:t>
                      </a:r>
                    </a:p>
                    <a:p>
                      <a:pPr marL="171450" indent="-171450">
                        <a:buFont typeface="Arial" panose="020B0604020202020204" pitchFamily="34" charset="0"/>
                        <a:buChar char="•"/>
                      </a:pPr>
                      <a:r>
                        <a:rPr lang="en-GB" sz="1200" kern="1200" dirty="0" smtClean="0">
                          <a:solidFill>
                            <a:schemeClr val="dk1"/>
                          </a:solidFill>
                          <a:effectLst/>
                          <a:latin typeface="+mn-lt"/>
                          <a:ea typeface="+mn-ea"/>
                          <a:cs typeface="+mn-cs"/>
                        </a:rPr>
                        <a:t>encapsulating what they want to say, sentence by sentence</a:t>
                      </a:r>
                      <a:endParaRPr lang="en-GB" sz="7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37670" marR="37670" marT="0" marB="0"/>
                </a:tc>
                <a:extLst>
                  <a:ext uri="{0D108BD9-81ED-4DB2-BD59-A6C34878D82A}">
                    <a16:rowId xmlns:a16="http://schemas.microsoft.com/office/drawing/2014/main" val="2897020084"/>
                  </a:ext>
                </a:extLst>
              </a:tr>
              <a:tr h="336884">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1400" b="1" kern="1200" dirty="0" smtClean="0">
                          <a:solidFill>
                            <a:schemeClr val="lt1"/>
                          </a:solidFill>
                          <a:effectLst/>
                          <a:latin typeface="+mn-lt"/>
                          <a:ea typeface="+mn-ea"/>
                          <a:cs typeface="+mn-cs"/>
                        </a:rPr>
                        <a:t>Make simple additions, revisions and corrections to their own writing by:</a:t>
                      </a:r>
                    </a:p>
                    <a:p>
                      <a:pPr algn="l">
                        <a:lnSpc>
                          <a:spcPct val="115000"/>
                        </a:lnSpc>
                        <a:spcAft>
                          <a:spcPts val="0"/>
                        </a:spcAft>
                      </a:pPr>
                      <a:endParaRPr lang="en-GB" sz="1400" dirty="0">
                        <a:effectLst/>
                        <a:latin typeface="+mn-lt"/>
                        <a:ea typeface="Calibri" panose="020F0502020204030204" pitchFamily="34" charset="0"/>
                        <a:cs typeface="Times New Roman" panose="02020603050405020304" pitchFamily="18" charset="0"/>
                      </a:endParaRPr>
                    </a:p>
                  </a:txBody>
                  <a:tcPr marL="37670" marR="37670" marT="0" marB="0"/>
                </a:tc>
                <a:tc>
                  <a:txBody>
                    <a:bodyPr/>
                    <a:lstStyle/>
                    <a:p>
                      <a:pPr marL="171450" indent="-171450">
                        <a:buFont typeface="Arial" panose="020B0604020202020204" pitchFamily="34" charset="0"/>
                        <a:buChar char="•"/>
                      </a:pPr>
                      <a:r>
                        <a:rPr lang="en-GB" sz="1200" dirty="0" smtClean="0">
                          <a:effectLst/>
                          <a:latin typeface="+mn-lt"/>
                          <a:ea typeface="Calibri" panose="020F0502020204030204" pitchFamily="34" charset="0"/>
                          <a:cs typeface="Times New Roman" panose="02020603050405020304" pitchFamily="18" charset="0"/>
                        </a:rPr>
                        <a:t>evaluating</a:t>
                      </a:r>
                      <a:r>
                        <a:rPr lang="en-GB" sz="1200" baseline="0" dirty="0" smtClean="0">
                          <a:effectLst/>
                          <a:latin typeface="+mn-lt"/>
                          <a:ea typeface="Calibri" panose="020F0502020204030204" pitchFamily="34" charset="0"/>
                          <a:cs typeface="Times New Roman" panose="02020603050405020304" pitchFamily="18" charset="0"/>
                        </a:rPr>
                        <a:t> </a:t>
                      </a:r>
                      <a:r>
                        <a:rPr lang="en-GB" sz="1200" dirty="0" smtClean="0">
                          <a:effectLst/>
                          <a:latin typeface="+mn-lt"/>
                          <a:ea typeface="Calibri" panose="020F0502020204030204" pitchFamily="34" charset="0"/>
                          <a:cs typeface="Times New Roman" panose="02020603050405020304" pitchFamily="18" charset="0"/>
                        </a:rPr>
                        <a:t>their writing with the teacher and other pupils</a:t>
                      </a:r>
                    </a:p>
                    <a:p>
                      <a:pPr marL="171450" indent="-171450">
                        <a:buFont typeface="Arial" panose="020B0604020202020204" pitchFamily="34" charset="0"/>
                        <a:buChar char="•"/>
                      </a:pPr>
                      <a:r>
                        <a:rPr lang="en-GB" sz="1200" dirty="0" smtClean="0">
                          <a:effectLst/>
                          <a:latin typeface="+mn-lt"/>
                          <a:ea typeface="Calibri" panose="020F0502020204030204" pitchFamily="34" charset="0"/>
                          <a:cs typeface="Times New Roman" panose="02020603050405020304" pitchFamily="18" charset="0"/>
                        </a:rPr>
                        <a:t>re-reading to check that their writing makes sense and that verbs to indicate time are used correctly and consistently, including verbs in the continuous form</a:t>
                      </a:r>
                    </a:p>
                    <a:p>
                      <a:pPr marL="171450" indent="-171450">
                        <a:buFont typeface="Arial" panose="020B0604020202020204" pitchFamily="34" charset="0"/>
                        <a:buChar char="•"/>
                      </a:pPr>
                      <a:r>
                        <a:rPr lang="en-GB" sz="1200" dirty="0" smtClean="0">
                          <a:effectLst/>
                          <a:latin typeface="+mn-lt"/>
                          <a:ea typeface="Calibri" panose="020F0502020204030204" pitchFamily="34" charset="0"/>
                          <a:cs typeface="Times New Roman" panose="02020603050405020304" pitchFamily="18" charset="0"/>
                        </a:rPr>
                        <a:t>proofreading to check for errors in spelling, grammar and punctuation (for example, ends of sentences punctuated correctly)</a:t>
                      </a:r>
                    </a:p>
                    <a:p>
                      <a:pPr marL="171450" indent="-171450">
                        <a:buFont typeface="Arial" panose="020B0604020202020204" pitchFamily="34" charset="0"/>
                        <a:buChar char="•"/>
                      </a:pPr>
                      <a:endParaRPr lang="en-GB" sz="1200" dirty="0" smtClean="0">
                        <a:effectLst/>
                        <a:latin typeface="+mn-lt"/>
                        <a:ea typeface="Calibri" panose="020F0502020204030204" pitchFamily="34" charset="0"/>
                        <a:cs typeface="Times New Roman" panose="02020603050405020304" pitchFamily="18" charset="0"/>
                      </a:endParaRPr>
                    </a:p>
                  </a:txBody>
                  <a:tcPr marL="37670" marR="37670" marT="0" marB="0"/>
                </a:tc>
                <a:extLst>
                  <a:ext uri="{0D108BD9-81ED-4DB2-BD59-A6C34878D82A}">
                    <a16:rowId xmlns:a16="http://schemas.microsoft.com/office/drawing/2014/main" val="1000812461"/>
                  </a:ext>
                </a:extLst>
              </a:tr>
              <a:tr h="336884">
                <a:tc>
                  <a:txBody>
                    <a:bodyPr/>
                    <a:lstStyle/>
                    <a:p>
                      <a:pPr algn="l">
                        <a:lnSpc>
                          <a:spcPct val="115000"/>
                        </a:lnSpc>
                        <a:spcAft>
                          <a:spcPts val="0"/>
                        </a:spcAft>
                      </a:pPr>
                      <a:endParaRPr lang="en-GB" sz="1200" dirty="0">
                        <a:effectLst/>
                        <a:latin typeface="+mn-lt"/>
                        <a:ea typeface="Calibri" panose="020F0502020204030204" pitchFamily="34" charset="0"/>
                        <a:cs typeface="Times New Roman" panose="02020603050405020304" pitchFamily="18" charset="0"/>
                      </a:endParaRPr>
                    </a:p>
                  </a:txBody>
                  <a:tcPr marL="37670" marR="37670"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dk1"/>
                          </a:solidFill>
                          <a:effectLst/>
                          <a:latin typeface="+mn-lt"/>
                          <a:ea typeface="+mn-ea"/>
                          <a:cs typeface="+mn-cs"/>
                        </a:rPr>
                        <a:t>Read aloud what they have written with appropriate intonation to make the meaning clear</a:t>
                      </a:r>
                    </a:p>
                    <a:p>
                      <a:endParaRPr lang="en-GB" sz="1200" dirty="0" smtClean="0">
                        <a:effectLst/>
                        <a:latin typeface="+mn-lt"/>
                        <a:ea typeface="Calibri" panose="020F0502020204030204" pitchFamily="34" charset="0"/>
                        <a:cs typeface="Times New Roman" panose="02020603050405020304" pitchFamily="18" charset="0"/>
                      </a:endParaRPr>
                    </a:p>
                  </a:txBody>
                  <a:tcPr marL="37670" marR="37670" marT="0" marB="0"/>
                </a:tc>
                <a:extLst>
                  <a:ext uri="{0D108BD9-81ED-4DB2-BD59-A6C34878D82A}">
                    <a16:rowId xmlns:a16="http://schemas.microsoft.com/office/drawing/2014/main" val="535769682"/>
                  </a:ext>
                </a:extLst>
              </a:tr>
            </a:tbl>
          </a:graphicData>
        </a:graphic>
      </p:graphicFrame>
    </p:spTree>
    <p:extLst>
      <p:ext uri="{BB962C8B-B14F-4D97-AF65-F5344CB8AC3E}">
        <p14:creationId xmlns:p14="http://schemas.microsoft.com/office/powerpoint/2010/main" val="419199044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5286" y="232248"/>
            <a:ext cx="7244863" cy="672612"/>
          </a:xfrm>
          <a:solidFill>
            <a:schemeClr val="accent1">
              <a:lumMod val="60000"/>
              <a:lumOff val="40000"/>
            </a:schemeClr>
          </a:solidFill>
        </p:spPr>
        <p:txBody>
          <a:bodyPr>
            <a:normAutofit fontScale="90000"/>
          </a:bodyPr>
          <a:lstStyle/>
          <a:p>
            <a:pPr algn="ctr"/>
            <a:r>
              <a:rPr lang="en-GB" sz="2800" b="1" u="sng" dirty="0" smtClean="0">
                <a:latin typeface="+mn-lt"/>
              </a:rPr>
              <a:t/>
            </a:r>
            <a:br>
              <a:rPr lang="en-GB" sz="2800" b="1" u="sng" dirty="0" smtClean="0">
                <a:latin typeface="+mn-lt"/>
              </a:rPr>
            </a:br>
            <a:r>
              <a:rPr lang="en-GB" sz="2800" b="1" u="sng" dirty="0">
                <a:latin typeface="+mn-lt"/>
              </a:rPr>
              <a:t>Key Stage Overview - Composition</a:t>
            </a:r>
            <a:br>
              <a:rPr lang="en-GB" sz="2800" b="1" u="sng" dirty="0">
                <a:latin typeface="+mn-lt"/>
              </a:rPr>
            </a:br>
            <a:endParaRPr lang="en-GB" sz="2800" b="1" dirty="0">
              <a:latin typeface="+mn-lt"/>
            </a:endParaRPr>
          </a:p>
        </p:txBody>
      </p:sp>
      <p:pic>
        <p:nvPicPr>
          <p:cNvPr id="4" name="Picture 3">
            <a:extLst>
              <a:ext uri="{FF2B5EF4-FFF2-40B4-BE49-F238E27FC236}">
                <a16:creationId xmlns:a16="http://schemas.microsoft.com/office/drawing/2014/main" id="{F0AF5E37-ACC6-16B0-8CC7-B0B250D4F5E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8867" y="232248"/>
            <a:ext cx="569742" cy="672612"/>
          </a:xfrm>
          <a:prstGeom prst="rect">
            <a:avLst/>
          </a:prstGeom>
          <a:noFill/>
          <a:ln>
            <a:noFill/>
          </a:ln>
        </p:spPr>
      </p:pic>
      <p:graphicFrame>
        <p:nvGraphicFramePr>
          <p:cNvPr id="7" name="Content Placeholder 4"/>
          <p:cNvGraphicFramePr>
            <a:graphicFrameLocks/>
          </p:cNvGraphicFramePr>
          <p:nvPr>
            <p:extLst>
              <p:ext uri="{D42A27DB-BD31-4B8C-83A1-F6EECF244321}">
                <p14:modId xmlns:p14="http://schemas.microsoft.com/office/powerpoint/2010/main" val="4263035506"/>
              </p:ext>
            </p:extLst>
          </p:nvPr>
        </p:nvGraphicFramePr>
        <p:xfrm>
          <a:off x="318865" y="1707354"/>
          <a:ext cx="11437703" cy="4320000"/>
        </p:xfrm>
        <a:graphic>
          <a:graphicData uri="http://schemas.openxmlformats.org/drawingml/2006/table">
            <a:tbl>
              <a:tblPr firstRow="1" firstCol="1" bandRow="1">
                <a:tableStyleId>{5C22544A-7EE6-4342-B048-85BDC9FD1C3A}</a:tableStyleId>
              </a:tblPr>
              <a:tblGrid>
                <a:gridCol w="2691036">
                  <a:extLst>
                    <a:ext uri="{9D8B030D-6E8A-4147-A177-3AD203B41FA5}">
                      <a16:colId xmlns:a16="http://schemas.microsoft.com/office/drawing/2014/main" val="696720178"/>
                    </a:ext>
                  </a:extLst>
                </a:gridCol>
                <a:gridCol w="8746667">
                  <a:extLst>
                    <a:ext uri="{9D8B030D-6E8A-4147-A177-3AD203B41FA5}">
                      <a16:colId xmlns:a16="http://schemas.microsoft.com/office/drawing/2014/main" val="686099285"/>
                    </a:ext>
                  </a:extLst>
                </a:gridCol>
              </a:tblGrid>
              <a:tr h="331998">
                <a:tc gridSpan="2">
                  <a:txBody>
                    <a:bodyPr/>
                    <a:lstStyle/>
                    <a:p>
                      <a:pPr algn="ctr">
                        <a:lnSpc>
                          <a:spcPct val="107000"/>
                        </a:lnSpc>
                        <a:spcAft>
                          <a:spcPts val="0"/>
                        </a:spcAft>
                      </a:pPr>
                      <a:r>
                        <a:rPr lang="en-GB" sz="1800" b="1" dirty="0" smtClean="0">
                          <a:effectLst/>
                          <a:latin typeface="Calibri" panose="020F0502020204030204" pitchFamily="34" charset="0"/>
                          <a:ea typeface="Calibri" panose="020F0502020204030204" pitchFamily="34" charset="0"/>
                          <a:cs typeface="Times New Roman" panose="02020603050405020304" pitchFamily="18" charset="0"/>
                        </a:rPr>
                        <a:t>Lower Key Stage 2 – Years 3 and 4</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37670" marR="37670" marT="0" marB="0" anchor="ctr"/>
                </a:tc>
                <a:tc hMerge="1">
                  <a:txBody>
                    <a:bodyPr/>
                    <a:lstStyle/>
                    <a:p>
                      <a:pPr algn="ctr">
                        <a:lnSpc>
                          <a:spcPct val="115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2172" marR="22172" marT="0" marB="0" anchor="ctr"/>
                </a:tc>
                <a:extLst>
                  <a:ext uri="{0D108BD9-81ED-4DB2-BD59-A6C34878D82A}">
                    <a16:rowId xmlns:a16="http://schemas.microsoft.com/office/drawing/2014/main" val="3325462122"/>
                  </a:ext>
                </a:extLst>
              </a:tr>
              <a:tr h="970470">
                <a:tc>
                  <a:txBody>
                    <a:bodyPr/>
                    <a:lstStyle/>
                    <a:p>
                      <a:pPr algn="l">
                        <a:lnSpc>
                          <a:spcPct val="107000"/>
                        </a:lnSpc>
                        <a:spcAft>
                          <a:spcPts val="375"/>
                        </a:spcAft>
                      </a:pPr>
                      <a:r>
                        <a:rPr lang="en-GB" sz="140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Plan their writing by:</a:t>
                      </a:r>
                      <a:endParaRPr lang="en-GB" sz="14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140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tc>
                <a:tc>
                  <a:txBody>
                    <a:bodyPr/>
                    <a:lstStyle/>
                    <a:p>
                      <a:pPr marL="171450" lvl="0" indent="-171450" algn="l">
                        <a:lnSpc>
                          <a:spcPct val="107000"/>
                        </a:lnSpc>
                        <a:spcAft>
                          <a:spcPts val="375"/>
                        </a:spcAft>
                        <a:buFont typeface="Arial" panose="020B0604020202020204" pitchFamily="34" charset="0"/>
                        <a:buChar char="•"/>
                      </a:pPr>
                      <a:r>
                        <a:rPr lang="en-GB" sz="1200" dirty="0">
                          <a:solidFill>
                            <a:srgbClr val="0B0C0C"/>
                          </a:solidFill>
                          <a:effectLst/>
                          <a:latin typeface="Calibri" panose="020F0502020204030204" pitchFamily="34" charset="0"/>
                          <a:ea typeface="Times New Roman" panose="02020603050405020304" pitchFamily="18" charset="0"/>
                          <a:cs typeface="Calibri" panose="020F0502020204030204" pitchFamily="34" charset="0"/>
                        </a:rPr>
                        <a:t>discussing writing similar to that which they are planning to write in order to understand and learn from its structure, vocabulary and grammar</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171450" lvl="0" indent="-171450" algn="l">
                        <a:lnSpc>
                          <a:spcPct val="107000"/>
                        </a:lnSpc>
                        <a:spcAft>
                          <a:spcPts val="375"/>
                        </a:spcAft>
                        <a:buFont typeface="Arial" panose="020B0604020202020204" pitchFamily="34" charset="0"/>
                        <a:buChar char="•"/>
                      </a:pPr>
                      <a:r>
                        <a:rPr lang="en-GB" sz="1200" dirty="0">
                          <a:solidFill>
                            <a:srgbClr val="0B0C0C"/>
                          </a:solidFill>
                          <a:effectLst/>
                          <a:latin typeface="Calibri" panose="020F0502020204030204" pitchFamily="34" charset="0"/>
                          <a:ea typeface="Times New Roman" panose="02020603050405020304" pitchFamily="18" charset="0"/>
                          <a:cs typeface="Calibri" panose="020F0502020204030204" pitchFamily="34" charset="0"/>
                        </a:rPr>
                        <a:t>discussing and recording </a:t>
                      </a:r>
                      <a:r>
                        <a:rPr lang="en-GB" sz="1200" dirty="0" smtClean="0">
                          <a:solidFill>
                            <a:srgbClr val="0B0C0C"/>
                          </a:solidFill>
                          <a:effectLst/>
                          <a:latin typeface="Calibri" panose="020F0502020204030204" pitchFamily="34" charset="0"/>
                          <a:ea typeface="Times New Roman" panose="02020603050405020304" pitchFamily="18" charset="0"/>
                          <a:cs typeface="Calibri" panose="020F0502020204030204" pitchFamily="34" charset="0"/>
                        </a:rPr>
                        <a:t>ideas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222074148"/>
                  </a:ext>
                </a:extLst>
              </a:tr>
              <a:tr h="1221813">
                <a:tc>
                  <a:txBody>
                    <a:bodyPr/>
                    <a:lstStyle/>
                    <a:p>
                      <a:pPr algn="l">
                        <a:lnSpc>
                          <a:spcPct val="107000"/>
                        </a:lnSpc>
                        <a:spcAft>
                          <a:spcPts val="375"/>
                        </a:spcAft>
                      </a:pPr>
                      <a:r>
                        <a:rPr lang="en-GB" sz="1400"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Draft and write by:</a:t>
                      </a:r>
                      <a:endParaRPr lang="en-GB" sz="14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1400" u="none" strike="noStrike"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14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171450" lvl="0" indent="-171450" algn="l">
                        <a:lnSpc>
                          <a:spcPct val="107000"/>
                        </a:lnSpc>
                        <a:spcAft>
                          <a:spcPts val="0"/>
                        </a:spcAft>
                        <a:buFont typeface="Arial" panose="020B0604020202020204" pitchFamily="34" charset="0"/>
                        <a:buChar char="•"/>
                      </a:pPr>
                      <a:r>
                        <a:rPr lang="en-GB" sz="1200" dirty="0">
                          <a:solidFill>
                            <a:srgbClr val="0B0C0C"/>
                          </a:solidFill>
                          <a:effectLst/>
                          <a:latin typeface="Calibri" panose="020F0502020204030204" pitchFamily="34" charset="0"/>
                          <a:ea typeface="Times New Roman" panose="02020603050405020304" pitchFamily="18" charset="0"/>
                          <a:cs typeface="Calibri" panose="020F0502020204030204" pitchFamily="34" charset="0"/>
                        </a:rPr>
                        <a:t>composing and rehearsing sentences orally (including dialogue), progressively building a varied and rich vocabulary and an increasing range of sentence structures </a:t>
                      </a:r>
                      <a:r>
                        <a:rPr lang="en-GB" sz="1200" u="sng" dirty="0" smtClean="0">
                          <a:solidFill>
                            <a:srgbClr val="4C2C92"/>
                          </a:solidFill>
                          <a:effectLst/>
                          <a:latin typeface="Calibri" panose="020F0502020204030204" pitchFamily="34" charset="0"/>
                          <a:ea typeface="Times New Roman" panose="02020603050405020304" pitchFamily="18" charset="0"/>
                          <a:cs typeface="Calibri" panose="020F0502020204030204" pitchFamily="34" charset="0"/>
                        </a:rPr>
                        <a:t>English appendix 2</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171450" lvl="0" indent="-171450" algn="l">
                        <a:lnSpc>
                          <a:spcPct val="107000"/>
                        </a:lnSpc>
                        <a:spcAft>
                          <a:spcPts val="375"/>
                        </a:spcAft>
                        <a:buFont typeface="Arial" panose="020B0604020202020204" pitchFamily="34" charset="0"/>
                        <a:buChar char="•"/>
                      </a:pPr>
                      <a:r>
                        <a:rPr lang="en-GB" sz="1200" dirty="0">
                          <a:solidFill>
                            <a:srgbClr val="0B0C0C"/>
                          </a:solidFill>
                          <a:effectLst/>
                          <a:latin typeface="Calibri" panose="020F0502020204030204" pitchFamily="34" charset="0"/>
                          <a:ea typeface="Times New Roman" panose="02020603050405020304" pitchFamily="18" charset="0"/>
                          <a:cs typeface="Calibri" panose="020F0502020204030204" pitchFamily="34" charset="0"/>
                        </a:rPr>
                        <a:t>organising paragraphs around a theme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171450" lvl="0" indent="-171450" algn="l">
                        <a:lnSpc>
                          <a:spcPct val="107000"/>
                        </a:lnSpc>
                        <a:spcAft>
                          <a:spcPts val="375"/>
                        </a:spcAft>
                        <a:buFont typeface="Arial" panose="020B0604020202020204" pitchFamily="34" charset="0"/>
                        <a:buChar char="•"/>
                      </a:pPr>
                      <a:r>
                        <a:rPr lang="en-GB" sz="1200" dirty="0">
                          <a:solidFill>
                            <a:srgbClr val="0B0C0C"/>
                          </a:solidFill>
                          <a:effectLst/>
                          <a:latin typeface="Calibri" panose="020F0502020204030204" pitchFamily="34" charset="0"/>
                          <a:ea typeface="Times New Roman" panose="02020603050405020304" pitchFamily="18" charset="0"/>
                          <a:cs typeface="Calibri" panose="020F0502020204030204" pitchFamily="34" charset="0"/>
                        </a:rPr>
                        <a:t>in narratives, creating settings, characters and plot</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171450" lvl="0" indent="-171450" algn="l">
                        <a:lnSpc>
                          <a:spcPct val="107000"/>
                        </a:lnSpc>
                        <a:spcAft>
                          <a:spcPts val="375"/>
                        </a:spcAft>
                        <a:buFont typeface="Arial" panose="020B0604020202020204" pitchFamily="34" charset="0"/>
                        <a:buChar char="•"/>
                      </a:pPr>
                      <a:r>
                        <a:rPr lang="en-GB" sz="1200" dirty="0">
                          <a:solidFill>
                            <a:srgbClr val="0B0C0C"/>
                          </a:solidFill>
                          <a:effectLst/>
                          <a:latin typeface="Calibri" panose="020F0502020204030204" pitchFamily="34" charset="0"/>
                          <a:ea typeface="Times New Roman" panose="02020603050405020304" pitchFamily="18" charset="0"/>
                          <a:cs typeface="Calibri" panose="020F0502020204030204" pitchFamily="34" charset="0"/>
                        </a:rPr>
                        <a:t>in non-narrative material, using simple organisational devices [for example, headings and sub-headings</a:t>
                      </a:r>
                      <a:r>
                        <a:rPr lang="en-GB" sz="1200" dirty="0" smtClean="0">
                          <a:solidFill>
                            <a:srgbClr val="0B0C0C"/>
                          </a:solidFill>
                          <a:effectLst/>
                          <a:latin typeface="Calibri" panose="020F0502020204030204" pitchFamily="34" charset="0"/>
                          <a:ea typeface="Times New Roman" panose="02020603050405020304" pitchFamily="18" charset="0"/>
                          <a:cs typeface="Calibri" panose="020F0502020204030204" pitchFamily="34" charset="0"/>
                        </a:rPr>
                        <a:t>]</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897020084"/>
                  </a:ext>
                </a:extLst>
              </a:tr>
              <a:tr h="573918">
                <a:tc>
                  <a:txBody>
                    <a:bodyPr/>
                    <a:lstStyle/>
                    <a:p>
                      <a:pPr algn="l">
                        <a:lnSpc>
                          <a:spcPct val="107000"/>
                        </a:lnSpc>
                        <a:spcAft>
                          <a:spcPts val="375"/>
                        </a:spcAft>
                      </a:pPr>
                      <a:r>
                        <a:rPr lang="en-GB" sz="1400"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Evaluate and edit by:</a:t>
                      </a:r>
                      <a:endParaRPr lang="en-GB" sz="14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1400" u="none" strike="noStrike"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14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171450" lvl="0" indent="-171450" algn="l">
                        <a:lnSpc>
                          <a:spcPct val="107000"/>
                        </a:lnSpc>
                        <a:spcAft>
                          <a:spcPts val="375"/>
                        </a:spcAft>
                        <a:buFont typeface="Arial" panose="020B0604020202020204" pitchFamily="34" charset="0"/>
                        <a:buChar char="•"/>
                      </a:pPr>
                      <a:r>
                        <a:rPr lang="en-GB" sz="1200" dirty="0">
                          <a:solidFill>
                            <a:srgbClr val="0B0C0C"/>
                          </a:solidFill>
                          <a:effectLst/>
                          <a:latin typeface="Calibri" panose="020F0502020204030204" pitchFamily="34" charset="0"/>
                          <a:ea typeface="Times New Roman" panose="02020603050405020304" pitchFamily="18" charset="0"/>
                          <a:cs typeface="Calibri" panose="020F0502020204030204" pitchFamily="34" charset="0"/>
                        </a:rPr>
                        <a:t>assessing the effectiveness of their own and others’ writing and suggesting improvements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171450" lvl="0" indent="-171450" algn="l">
                        <a:lnSpc>
                          <a:spcPct val="107000"/>
                        </a:lnSpc>
                        <a:spcAft>
                          <a:spcPts val="375"/>
                        </a:spcAft>
                        <a:buFont typeface="Arial" panose="020B0604020202020204" pitchFamily="34" charset="0"/>
                        <a:buChar char="•"/>
                      </a:pPr>
                      <a:r>
                        <a:rPr lang="en-GB" sz="1200" dirty="0">
                          <a:solidFill>
                            <a:srgbClr val="0B0C0C"/>
                          </a:solidFill>
                          <a:effectLst/>
                          <a:latin typeface="Calibri" panose="020F0502020204030204" pitchFamily="34" charset="0"/>
                          <a:ea typeface="Times New Roman" panose="02020603050405020304" pitchFamily="18" charset="0"/>
                          <a:cs typeface="Calibri" panose="020F0502020204030204" pitchFamily="34" charset="0"/>
                        </a:rPr>
                        <a:t>proposing changes to grammar and vocabulary to improve consistency, including the accurate use of pronouns in </a:t>
                      </a:r>
                      <a:r>
                        <a:rPr lang="en-GB" sz="1200" dirty="0" smtClean="0">
                          <a:solidFill>
                            <a:srgbClr val="0B0C0C"/>
                          </a:solidFill>
                          <a:effectLst/>
                          <a:latin typeface="Calibri" panose="020F0502020204030204" pitchFamily="34" charset="0"/>
                          <a:ea typeface="Times New Roman" panose="02020603050405020304" pitchFamily="18" charset="0"/>
                          <a:cs typeface="Calibri" panose="020F0502020204030204" pitchFamily="34" charset="0"/>
                        </a:rPr>
                        <a:t>sentences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812461"/>
                  </a:ext>
                </a:extLst>
              </a:tr>
              <a:tr h="500211">
                <a:tc rowSpan="2">
                  <a:txBody>
                    <a:bodyPr/>
                    <a:lstStyle/>
                    <a:p>
                      <a:pPr algn="l">
                        <a:lnSpc>
                          <a:spcPct val="115000"/>
                        </a:lnSpc>
                        <a:spcAft>
                          <a:spcPts val="0"/>
                        </a:spcAft>
                      </a:pPr>
                      <a:endParaRPr lang="en-GB" sz="1200" dirty="0">
                        <a:effectLst/>
                        <a:latin typeface="+mn-lt"/>
                        <a:ea typeface="Calibri" panose="020F0502020204030204" pitchFamily="34" charset="0"/>
                        <a:cs typeface="Times New Roman" panose="02020603050405020304" pitchFamily="18" charset="0"/>
                      </a:endParaRPr>
                    </a:p>
                  </a:txBody>
                  <a:tcPr marL="37670" marR="37670" marT="0" marB="0"/>
                </a:tc>
                <a:tc>
                  <a:txBody>
                    <a:bodyPr/>
                    <a:lstStyle/>
                    <a:p>
                      <a:pPr algn="l">
                        <a:lnSpc>
                          <a:spcPct val="107000"/>
                        </a:lnSpc>
                        <a:spcAft>
                          <a:spcPts val="375"/>
                        </a:spcAft>
                      </a:pPr>
                      <a:r>
                        <a:rPr lang="en-GB" sz="1200" dirty="0">
                          <a:solidFill>
                            <a:srgbClr val="0B0C0C"/>
                          </a:solidFill>
                          <a:effectLst/>
                          <a:latin typeface="Calibri" panose="020F0502020204030204" pitchFamily="34" charset="0"/>
                          <a:ea typeface="Times New Roman" panose="02020603050405020304" pitchFamily="18" charset="0"/>
                          <a:cs typeface="Calibri" panose="020F0502020204030204" pitchFamily="34" charset="0"/>
                        </a:rPr>
                        <a:t>Proofread for spelling and punctuation errors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375"/>
                        </a:spcAft>
                      </a:pPr>
                      <a:r>
                        <a:rPr lang="en-GB" sz="1200" dirty="0">
                          <a:solidFill>
                            <a:srgbClr val="0B0C0C"/>
                          </a:solidFill>
                          <a:effectLst/>
                          <a:latin typeface="Calibri" panose="020F0502020204030204" pitchFamily="34" charset="0"/>
                          <a:ea typeface="Times New Roman" panose="02020603050405020304" pitchFamily="18" charset="0"/>
                          <a:cs typeface="Calibri" panose="020F0502020204030204" pitchFamily="34"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535769682"/>
                  </a:ext>
                </a:extLst>
              </a:tr>
              <a:tr h="721590">
                <a:tc vMerge="1">
                  <a:txBody>
                    <a:bodyPr/>
                    <a:lstStyle/>
                    <a:p>
                      <a:pPr algn="l">
                        <a:lnSpc>
                          <a:spcPct val="115000"/>
                        </a:lnSpc>
                        <a:spcAft>
                          <a:spcPts val="0"/>
                        </a:spcAft>
                      </a:pPr>
                      <a:endParaRPr lang="en-GB" sz="1200" dirty="0">
                        <a:effectLst/>
                        <a:latin typeface="+mn-lt"/>
                        <a:ea typeface="Calibri" panose="020F0502020204030204" pitchFamily="34" charset="0"/>
                        <a:cs typeface="Times New Roman" panose="02020603050405020304" pitchFamily="18" charset="0"/>
                      </a:endParaRPr>
                    </a:p>
                  </a:txBody>
                  <a:tcPr marL="37670" marR="37670" marT="0" marB="0"/>
                </a:tc>
                <a:tc>
                  <a:txBody>
                    <a:bodyPr/>
                    <a:lstStyle/>
                    <a:p>
                      <a:pPr algn="l">
                        <a:lnSpc>
                          <a:spcPct val="107000"/>
                        </a:lnSpc>
                        <a:spcAft>
                          <a:spcPts val="375"/>
                        </a:spcAft>
                      </a:pPr>
                      <a:r>
                        <a:rPr lang="en-GB" sz="1200" dirty="0">
                          <a:solidFill>
                            <a:srgbClr val="0B0C0C"/>
                          </a:solidFill>
                          <a:effectLst/>
                          <a:latin typeface="Calibri" panose="020F0502020204030204" pitchFamily="34" charset="0"/>
                          <a:ea typeface="Times New Roman" panose="02020603050405020304" pitchFamily="18" charset="0"/>
                          <a:cs typeface="Calibri" panose="020F0502020204030204" pitchFamily="34" charset="0"/>
                        </a:rPr>
                        <a:t>Read their own writing aloud to a group or the whole class, using appropriate intonation and controlling the tone and volume so that the meaning is clear</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375"/>
                        </a:spcAft>
                      </a:pPr>
                      <a:r>
                        <a:rPr lang="en-GB" sz="1200" dirty="0">
                          <a:solidFill>
                            <a:srgbClr val="0B0C0C"/>
                          </a:solidFill>
                          <a:effectLst/>
                          <a:latin typeface="Calibri" panose="020F0502020204030204" pitchFamily="34" charset="0"/>
                          <a:ea typeface="Times New Roman" panose="02020603050405020304" pitchFamily="18" charset="0"/>
                          <a:cs typeface="Calibri" panose="020F0502020204030204" pitchFamily="34"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65697399"/>
                  </a:ext>
                </a:extLst>
              </a:tr>
            </a:tbl>
          </a:graphicData>
        </a:graphic>
      </p:graphicFrame>
    </p:spTree>
    <p:extLst>
      <p:ext uri="{BB962C8B-B14F-4D97-AF65-F5344CB8AC3E}">
        <p14:creationId xmlns:p14="http://schemas.microsoft.com/office/powerpoint/2010/main" val="109006153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5286" y="232248"/>
            <a:ext cx="7244863" cy="672612"/>
          </a:xfrm>
          <a:solidFill>
            <a:schemeClr val="accent1">
              <a:lumMod val="60000"/>
              <a:lumOff val="40000"/>
            </a:schemeClr>
          </a:solidFill>
        </p:spPr>
        <p:txBody>
          <a:bodyPr>
            <a:normAutofit fontScale="90000"/>
          </a:bodyPr>
          <a:lstStyle/>
          <a:p>
            <a:pPr algn="ctr"/>
            <a:r>
              <a:rPr lang="en-GB" sz="2800" b="1" u="sng" dirty="0" smtClean="0">
                <a:latin typeface="+mn-lt"/>
              </a:rPr>
              <a:t/>
            </a:r>
            <a:br>
              <a:rPr lang="en-GB" sz="2800" b="1" u="sng" dirty="0" smtClean="0">
                <a:latin typeface="+mn-lt"/>
              </a:rPr>
            </a:br>
            <a:r>
              <a:rPr lang="en-GB" sz="2800" b="1" u="sng" dirty="0">
                <a:latin typeface="Calibri" panose="020F0502020204030204" pitchFamily="34" charset="0"/>
                <a:cs typeface="Calibri" panose="020F0502020204030204" pitchFamily="34" charset="0"/>
              </a:rPr>
              <a:t>Key Stage Overview - Composition</a:t>
            </a:r>
            <a:r>
              <a:rPr lang="en-GB" sz="2800" b="1" u="sng" dirty="0"/>
              <a:t/>
            </a:r>
            <a:br>
              <a:rPr lang="en-GB" sz="2800" b="1" u="sng" dirty="0"/>
            </a:br>
            <a:endParaRPr lang="en-GB" sz="2800" b="1" dirty="0">
              <a:latin typeface="+mn-lt"/>
            </a:endParaRPr>
          </a:p>
        </p:txBody>
      </p:sp>
      <p:pic>
        <p:nvPicPr>
          <p:cNvPr id="4" name="Picture 3">
            <a:extLst>
              <a:ext uri="{FF2B5EF4-FFF2-40B4-BE49-F238E27FC236}">
                <a16:creationId xmlns:a16="http://schemas.microsoft.com/office/drawing/2014/main" id="{F0AF5E37-ACC6-16B0-8CC7-B0B250D4F5E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8867" y="232248"/>
            <a:ext cx="569742" cy="672612"/>
          </a:xfrm>
          <a:prstGeom prst="rect">
            <a:avLst/>
          </a:prstGeom>
          <a:noFill/>
          <a:ln>
            <a:noFill/>
          </a:ln>
        </p:spPr>
      </p:pic>
      <p:graphicFrame>
        <p:nvGraphicFramePr>
          <p:cNvPr id="7" name="Content Placeholder 4"/>
          <p:cNvGraphicFramePr>
            <a:graphicFrameLocks/>
          </p:cNvGraphicFramePr>
          <p:nvPr>
            <p:extLst>
              <p:ext uri="{D42A27DB-BD31-4B8C-83A1-F6EECF244321}">
                <p14:modId xmlns:p14="http://schemas.microsoft.com/office/powerpoint/2010/main" val="1962041221"/>
              </p:ext>
            </p:extLst>
          </p:nvPr>
        </p:nvGraphicFramePr>
        <p:xfrm>
          <a:off x="318865" y="1707354"/>
          <a:ext cx="11437703" cy="4707081"/>
        </p:xfrm>
        <a:graphic>
          <a:graphicData uri="http://schemas.openxmlformats.org/drawingml/2006/table">
            <a:tbl>
              <a:tblPr firstRow="1" firstCol="1" bandRow="1">
                <a:tableStyleId>{5C22544A-7EE6-4342-B048-85BDC9FD1C3A}</a:tableStyleId>
              </a:tblPr>
              <a:tblGrid>
                <a:gridCol w="2691036">
                  <a:extLst>
                    <a:ext uri="{9D8B030D-6E8A-4147-A177-3AD203B41FA5}">
                      <a16:colId xmlns:a16="http://schemas.microsoft.com/office/drawing/2014/main" val="696720178"/>
                    </a:ext>
                  </a:extLst>
                </a:gridCol>
                <a:gridCol w="8746667">
                  <a:extLst>
                    <a:ext uri="{9D8B030D-6E8A-4147-A177-3AD203B41FA5}">
                      <a16:colId xmlns:a16="http://schemas.microsoft.com/office/drawing/2014/main" val="686099285"/>
                    </a:ext>
                  </a:extLst>
                </a:gridCol>
              </a:tblGrid>
              <a:tr h="267338">
                <a:tc gridSpan="2">
                  <a:txBody>
                    <a:bodyPr/>
                    <a:lstStyle/>
                    <a:p>
                      <a:pPr algn="ctr">
                        <a:lnSpc>
                          <a:spcPct val="107000"/>
                        </a:lnSpc>
                        <a:spcAft>
                          <a:spcPts val="0"/>
                        </a:spcAft>
                      </a:pPr>
                      <a:r>
                        <a:rPr lang="en-GB" sz="1800" b="1" dirty="0" smtClean="0">
                          <a:effectLst/>
                          <a:latin typeface="Calibri" panose="020F0502020204030204" pitchFamily="34" charset="0"/>
                          <a:ea typeface="Calibri" panose="020F0502020204030204" pitchFamily="34" charset="0"/>
                          <a:cs typeface="Times New Roman" panose="02020603050405020304" pitchFamily="18" charset="0"/>
                        </a:rPr>
                        <a:t>Upper Key Stage 2 – Years 5 and 6</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37670" marR="37670" marT="0" marB="0"/>
                </a:tc>
                <a:tc hMerge="1">
                  <a:txBody>
                    <a:bodyPr/>
                    <a:lstStyle/>
                    <a:p>
                      <a:pPr algn="ctr">
                        <a:lnSpc>
                          <a:spcPct val="115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22172" marR="22172" marT="0" marB="0" anchor="ctr"/>
                </a:tc>
                <a:extLst>
                  <a:ext uri="{0D108BD9-81ED-4DB2-BD59-A6C34878D82A}">
                    <a16:rowId xmlns:a16="http://schemas.microsoft.com/office/drawing/2014/main" val="3325462122"/>
                  </a:ext>
                </a:extLst>
              </a:tr>
              <a:tr h="857942">
                <a:tc>
                  <a:txBody>
                    <a:bodyPr/>
                    <a:lstStyle/>
                    <a:p>
                      <a:pPr algn="l">
                        <a:lnSpc>
                          <a:spcPct val="107000"/>
                        </a:lnSpc>
                        <a:spcAft>
                          <a:spcPts val="375"/>
                        </a:spcAft>
                      </a:pPr>
                      <a:r>
                        <a:rPr lang="en-GB" sz="140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Plan their writing by:</a:t>
                      </a:r>
                      <a:endParaRPr lang="en-GB" sz="14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140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tc>
                <a:tc>
                  <a:txBody>
                    <a:bodyPr/>
                    <a:lstStyle/>
                    <a:p>
                      <a:pPr marL="171450" lvl="0" indent="-171450">
                        <a:lnSpc>
                          <a:spcPct val="100000"/>
                        </a:lnSpc>
                        <a:spcAft>
                          <a:spcPts val="375"/>
                        </a:spcAft>
                        <a:buFont typeface="Arial" panose="020B0604020202020204" pitchFamily="34" charset="0"/>
                        <a:buChar char="•"/>
                      </a:pPr>
                      <a:r>
                        <a:rPr lang="en-GB" sz="1200" dirty="0">
                          <a:solidFill>
                            <a:srgbClr val="0B0C0C"/>
                          </a:solidFill>
                          <a:effectLst/>
                          <a:latin typeface="Calibri" panose="020F0502020204030204" pitchFamily="34" charset="0"/>
                          <a:ea typeface="Times New Roman" panose="02020603050405020304" pitchFamily="18" charset="0"/>
                          <a:cs typeface="Calibri" panose="020F0502020204030204" pitchFamily="34" charset="0"/>
                        </a:rPr>
                        <a:t>identifying the audience for and purpose of the writing, selecting the appropriate form and using other similar writing as models </a:t>
                      </a:r>
                      <a:r>
                        <a:rPr lang="en-GB" sz="1200" dirty="0" smtClean="0">
                          <a:solidFill>
                            <a:srgbClr val="0B0C0C"/>
                          </a:solidFill>
                          <a:effectLst/>
                          <a:latin typeface="Calibri" panose="020F0502020204030204" pitchFamily="34" charset="0"/>
                          <a:ea typeface="Times New Roman" panose="02020603050405020304" pitchFamily="18" charset="0"/>
                          <a:cs typeface="Calibri" panose="020F0502020204030204" pitchFamily="34" charset="0"/>
                        </a:rPr>
                        <a:t>for their </a:t>
                      </a:r>
                      <a:r>
                        <a:rPr lang="en-GB" sz="1200" dirty="0">
                          <a:solidFill>
                            <a:srgbClr val="0B0C0C"/>
                          </a:solidFill>
                          <a:effectLst/>
                          <a:latin typeface="Calibri" panose="020F0502020204030204" pitchFamily="34" charset="0"/>
                          <a:ea typeface="Times New Roman" panose="02020603050405020304" pitchFamily="18" charset="0"/>
                          <a:cs typeface="Calibri" panose="020F0502020204030204" pitchFamily="34" charset="0"/>
                        </a:rPr>
                        <a:t>own</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171450" lvl="0" indent="-171450">
                        <a:lnSpc>
                          <a:spcPct val="100000"/>
                        </a:lnSpc>
                        <a:spcAft>
                          <a:spcPts val="375"/>
                        </a:spcAft>
                        <a:buFont typeface="Arial" panose="020B0604020202020204" pitchFamily="34" charset="0"/>
                        <a:buChar char="•"/>
                      </a:pPr>
                      <a:r>
                        <a:rPr lang="en-GB" sz="1200" dirty="0">
                          <a:solidFill>
                            <a:srgbClr val="0B0C0C"/>
                          </a:solidFill>
                          <a:effectLst/>
                          <a:latin typeface="Calibri" panose="020F0502020204030204" pitchFamily="34" charset="0"/>
                          <a:ea typeface="Times New Roman" panose="02020603050405020304" pitchFamily="18" charset="0"/>
                          <a:cs typeface="Calibri" panose="020F0502020204030204" pitchFamily="34" charset="0"/>
                        </a:rPr>
                        <a:t>noting and developing initial ideas, drawing on reading and research where necessary</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171450" lvl="0" indent="-171450">
                        <a:lnSpc>
                          <a:spcPct val="100000"/>
                        </a:lnSpc>
                        <a:spcAft>
                          <a:spcPts val="0"/>
                        </a:spcAft>
                        <a:buFont typeface="Arial" panose="020B0604020202020204" pitchFamily="34" charset="0"/>
                        <a:buChar char="•"/>
                      </a:pPr>
                      <a:r>
                        <a:rPr lang="en-GB" sz="1200" dirty="0">
                          <a:solidFill>
                            <a:srgbClr val="0B0C0C"/>
                          </a:solidFill>
                          <a:effectLst/>
                          <a:latin typeface="Calibri" panose="020F0502020204030204" pitchFamily="34" charset="0"/>
                          <a:ea typeface="Times New Roman" panose="02020603050405020304" pitchFamily="18" charset="0"/>
                          <a:cs typeface="Calibri" panose="020F0502020204030204" pitchFamily="34" charset="0"/>
                        </a:rPr>
                        <a:t>in writing narratives, considering how authors have developed characters and settings in what pupils have read, listened to or seen performed</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318770">
                        <a:lnSpc>
                          <a:spcPct val="100000"/>
                        </a:lnSpc>
                        <a:spcAft>
                          <a:spcPts val="0"/>
                        </a:spcAft>
                      </a:pPr>
                      <a:r>
                        <a:rPr lang="en-GB" sz="1200" dirty="0">
                          <a:effectLst/>
                          <a:latin typeface="Calibri" panose="020F0502020204030204" pitchFamily="34" charset="0"/>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222074148"/>
                  </a:ext>
                </a:extLst>
              </a:tr>
              <a:tr h="650841">
                <a:tc>
                  <a:txBody>
                    <a:bodyPr/>
                    <a:lstStyle/>
                    <a:p>
                      <a:pPr algn="l">
                        <a:lnSpc>
                          <a:spcPct val="107000"/>
                        </a:lnSpc>
                        <a:spcAft>
                          <a:spcPts val="375"/>
                        </a:spcAft>
                      </a:pPr>
                      <a:r>
                        <a:rPr lang="en-GB" sz="1400"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Draft and write by:</a:t>
                      </a:r>
                      <a:endParaRPr lang="en-GB" sz="14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1400" u="none" strike="noStrike"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14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171450" lvl="0" indent="-171450">
                        <a:lnSpc>
                          <a:spcPct val="107000"/>
                        </a:lnSpc>
                        <a:spcAft>
                          <a:spcPts val="0"/>
                        </a:spcAft>
                        <a:buFont typeface="Arial" panose="020B0604020202020204" pitchFamily="34" charset="0"/>
                        <a:buChar char="•"/>
                      </a:pPr>
                      <a:r>
                        <a:rPr lang="en-GB" sz="1200" dirty="0">
                          <a:effectLst/>
                          <a:latin typeface="Calibri" panose="020F0502020204030204" pitchFamily="34" charset="0"/>
                          <a:ea typeface="Calibri" panose="020F0502020204030204" pitchFamily="34" charset="0"/>
                          <a:cs typeface="Times New Roman" panose="02020603050405020304" pitchFamily="18" charset="0"/>
                        </a:rPr>
                        <a:t>selecting appropriate grammar and vocabulary, understanding how such choices can change and enhance meaning</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171450" lvl="0" indent="-171450">
                        <a:lnSpc>
                          <a:spcPct val="107000"/>
                        </a:lnSpc>
                        <a:spcAft>
                          <a:spcPts val="0"/>
                        </a:spcAft>
                        <a:buFont typeface="Arial" panose="020B0604020202020204" pitchFamily="34" charset="0"/>
                        <a:buChar char="•"/>
                      </a:pPr>
                      <a:r>
                        <a:rPr lang="en-GB" sz="1200" dirty="0">
                          <a:effectLst/>
                          <a:latin typeface="Calibri" panose="020F0502020204030204" pitchFamily="34" charset="0"/>
                          <a:ea typeface="Calibri" panose="020F0502020204030204" pitchFamily="34" charset="0"/>
                          <a:cs typeface="Times New Roman" panose="02020603050405020304" pitchFamily="18" charset="0"/>
                        </a:rPr>
                        <a:t>in narratives, describing settings, characters and atmosphere and integrating dialogue to convey character and advance the action</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171450" lvl="0" indent="-171450">
                        <a:lnSpc>
                          <a:spcPct val="107000"/>
                        </a:lnSpc>
                        <a:spcAft>
                          <a:spcPts val="0"/>
                        </a:spcAft>
                        <a:buFont typeface="Arial" panose="020B0604020202020204" pitchFamily="34" charset="0"/>
                        <a:buChar char="•"/>
                      </a:pPr>
                      <a:r>
                        <a:rPr lang="en-GB" sz="1200" dirty="0">
                          <a:effectLst/>
                          <a:latin typeface="Calibri" panose="020F0502020204030204" pitchFamily="34" charset="0"/>
                          <a:ea typeface="Calibri" panose="020F0502020204030204" pitchFamily="34" charset="0"/>
                          <a:cs typeface="Times New Roman" panose="02020603050405020304" pitchFamily="18" charset="0"/>
                        </a:rPr>
                        <a:t>précising longer passages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171450" lvl="0" indent="-171450">
                        <a:lnSpc>
                          <a:spcPct val="107000"/>
                        </a:lnSpc>
                        <a:spcAft>
                          <a:spcPts val="0"/>
                        </a:spcAft>
                        <a:buFont typeface="Arial" panose="020B0604020202020204" pitchFamily="34" charset="0"/>
                        <a:buChar char="•"/>
                      </a:pPr>
                      <a:r>
                        <a:rPr lang="en-GB" sz="1200" dirty="0">
                          <a:effectLst/>
                          <a:latin typeface="Calibri" panose="020F0502020204030204" pitchFamily="34" charset="0"/>
                          <a:ea typeface="Calibri" panose="020F0502020204030204" pitchFamily="34" charset="0"/>
                          <a:cs typeface="Times New Roman" panose="02020603050405020304" pitchFamily="18" charset="0"/>
                        </a:rPr>
                        <a:t>using a wide range of devices to build cohesion within and across </a:t>
                      </a:r>
                      <a:r>
                        <a:rPr lang="en-GB" sz="1200" dirty="0" smtClean="0">
                          <a:effectLst/>
                          <a:latin typeface="Calibri" panose="020F0502020204030204" pitchFamily="34" charset="0"/>
                          <a:ea typeface="Calibri" panose="020F0502020204030204" pitchFamily="34" charset="0"/>
                          <a:cs typeface="Times New Roman" panose="02020603050405020304" pitchFamily="18" charset="0"/>
                        </a:rPr>
                        <a:t>paragraphs</a:t>
                      </a: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p>
                      <a:pPr marL="171450" lvl="0" indent="-171450">
                        <a:lnSpc>
                          <a:spcPct val="107000"/>
                        </a:lnSpc>
                        <a:spcAft>
                          <a:spcPts val="0"/>
                        </a:spcAft>
                        <a:buFont typeface="Arial" panose="020B0604020202020204" pitchFamily="34" charset="0"/>
                        <a:buChar char="•"/>
                      </a:pPr>
                      <a:r>
                        <a:rPr lang="en-GB" sz="1200" dirty="0" smtClean="0">
                          <a:effectLst/>
                          <a:latin typeface="Calibri" panose="020F0502020204030204" pitchFamily="34" charset="0"/>
                          <a:ea typeface="Calibri" panose="020F0502020204030204" pitchFamily="34" charset="0"/>
                          <a:cs typeface="Times New Roman" panose="02020603050405020304" pitchFamily="18" charset="0"/>
                        </a:rPr>
                        <a:t>using </a:t>
                      </a:r>
                      <a:r>
                        <a:rPr lang="en-GB" sz="1200" dirty="0">
                          <a:effectLst/>
                          <a:latin typeface="Calibri" panose="020F0502020204030204" pitchFamily="34" charset="0"/>
                          <a:ea typeface="Calibri" panose="020F0502020204030204" pitchFamily="34" charset="0"/>
                          <a:cs typeface="Times New Roman" panose="02020603050405020304" pitchFamily="18" charset="0"/>
                        </a:rPr>
                        <a:t>further organisational and presentational devices to structure text and to guide the reader [for example, headings, bullet points, underlining]</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318770">
                        <a:lnSpc>
                          <a:spcPct val="107000"/>
                        </a:lnSpc>
                        <a:spcAft>
                          <a:spcPts val="0"/>
                        </a:spcAft>
                      </a:pPr>
                      <a:r>
                        <a:rPr lang="en-GB" sz="1200" u="none" strike="noStrike" dirty="0">
                          <a:effectLst/>
                          <a:latin typeface="Calibri" panose="020F0502020204030204" pitchFamily="34" charset="0"/>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897020084"/>
                  </a:ext>
                </a:extLst>
              </a:tr>
              <a:tr h="336884">
                <a:tc>
                  <a:txBody>
                    <a:bodyPr/>
                    <a:lstStyle/>
                    <a:p>
                      <a:pPr algn="l">
                        <a:lnSpc>
                          <a:spcPct val="107000"/>
                        </a:lnSpc>
                        <a:spcAft>
                          <a:spcPts val="375"/>
                        </a:spcAft>
                      </a:pPr>
                      <a:r>
                        <a:rPr lang="en-GB" sz="1400" dirty="0">
                          <a:solidFill>
                            <a:schemeClr val="bg1"/>
                          </a:solidFill>
                          <a:effectLst/>
                          <a:latin typeface="Calibri" panose="020F0502020204030204" pitchFamily="34" charset="0"/>
                          <a:ea typeface="Times New Roman" panose="02020603050405020304" pitchFamily="18" charset="0"/>
                          <a:cs typeface="Calibri" panose="020F0502020204030204" pitchFamily="34" charset="0"/>
                        </a:rPr>
                        <a:t>Evaluate and edit by:</a:t>
                      </a:r>
                      <a:endParaRPr lang="en-GB" sz="14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gn="l">
                        <a:lnSpc>
                          <a:spcPct val="107000"/>
                        </a:lnSpc>
                        <a:spcAft>
                          <a:spcPts val="0"/>
                        </a:spcAft>
                      </a:pPr>
                      <a:r>
                        <a:rPr lang="en-GB" sz="1400" u="none" strike="noStrike"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14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171450" lvl="0" indent="-171450" algn="l">
                        <a:lnSpc>
                          <a:spcPct val="107000"/>
                        </a:lnSpc>
                        <a:spcAft>
                          <a:spcPts val="375"/>
                        </a:spcAft>
                        <a:buFont typeface="Arial" panose="020B0604020202020204" pitchFamily="34" charset="0"/>
                        <a:buChar char="•"/>
                      </a:pPr>
                      <a:r>
                        <a:rPr lang="en-GB" sz="1200" dirty="0" smtClean="0">
                          <a:solidFill>
                            <a:srgbClr val="0B0C0C"/>
                          </a:solidFill>
                          <a:effectLst/>
                          <a:latin typeface="Calibri" panose="020F0502020204030204" pitchFamily="34" charset="0"/>
                          <a:ea typeface="Times New Roman" panose="02020603050405020304" pitchFamily="18" charset="0"/>
                          <a:cs typeface="Calibri" panose="020F0502020204030204" pitchFamily="34" charset="0"/>
                        </a:rPr>
                        <a:t>assessing the effectiveness of their own and others’ writing</a:t>
                      </a:r>
                    </a:p>
                    <a:p>
                      <a:pPr marL="171450" lvl="0" indent="-171450" algn="l">
                        <a:lnSpc>
                          <a:spcPct val="107000"/>
                        </a:lnSpc>
                        <a:spcAft>
                          <a:spcPts val="375"/>
                        </a:spcAft>
                        <a:buFont typeface="Arial" panose="020B0604020202020204" pitchFamily="34" charset="0"/>
                        <a:buChar char="•"/>
                      </a:pPr>
                      <a:r>
                        <a:rPr lang="en-GB" sz="1200" dirty="0" smtClean="0">
                          <a:solidFill>
                            <a:srgbClr val="0B0C0C"/>
                          </a:solidFill>
                          <a:effectLst/>
                          <a:latin typeface="Calibri" panose="020F0502020204030204" pitchFamily="34" charset="0"/>
                          <a:ea typeface="Times New Roman" panose="02020603050405020304" pitchFamily="18" charset="0"/>
                          <a:cs typeface="Calibri" panose="020F0502020204030204" pitchFamily="34" charset="0"/>
                        </a:rPr>
                        <a:t>proposing changes to vocabulary, grammar and punctuation to enhance effects and clarify meaning</a:t>
                      </a:r>
                    </a:p>
                    <a:p>
                      <a:pPr marL="171450" lvl="0" indent="-171450" algn="l">
                        <a:lnSpc>
                          <a:spcPct val="107000"/>
                        </a:lnSpc>
                        <a:spcAft>
                          <a:spcPts val="375"/>
                        </a:spcAft>
                        <a:buFont typeface="Arial" panose="020B0604020202020204" pitchFamily="34" charset="0"/>
                        <a:buChar char="•"/>
                      </a:pPr>
                      <a:r>
                        <a:rPr lang="en-GB" sz="1200" dirty="0" smtClean="0">
                          <a:solidFill>
                            <a:srgbClr val="0B0C0C"/>
                          </a:solidFill>
                          <a:effectLst/>
                          <a:latin typeface="Calibri" panose="020F0502020204030204" pitchFamily="34" charset="0"/>
                          <a:ea typeface="Times New Roman" panose="02020603050405020304" pitchFamily="18" charset="0"/>
                          <a:cs typeface="Calibri" panose="020F0502020204030204" pitchFamily="34" charset="0"/>
                        </a:rPr>
                        <a:t>ensuring the consistent and correct use of tense throughout a piece of writing</a:t>
                      </a:r>
                    </a:p>
                    <a:p>
                      <a:pPr marL="171450" lvl="0" indent="-171450" algn="l">
                        <a:lnSpc>
                          <a:spcPct val="107000"/>
                        </a:lnSpc>
                        <a:spcAft>
                          <a:spcPts val="375"/>
                        </a:spcAft>
                        <a:buFont typeface="Arial" panose="020B0604020202020204" pitchFamily="34" charset="0"/>
                        <a:buChar char="•"/>
                      </a:pPr>
                      <a:r>
                        <a:rPr lang="en-GB" sz="1200" dirty="0" smtClean="0">
                          <a:solidFill>
                            <a:srgbClr val="0B0C0C"/>
                          </a:solidFill>
                          <a:effectLst/>
                          <a:latin typeface="Calibri" panose="020F0502020204030204" pitchFamily="34" charset="0"/>
                          <a:ea typeface="Times New Roman" panose="02020603050405020304" pitchFamily="18" charset="0"/>
                          <a:cs typeface="Calibri" panose="020F0502020204030204" pitchFamily="34" charset="0"/>
                        </a:rPr>
                        <a:t>ensuring correct subject and verb agreement when using singular and plural, distinguishing between the language of speech and writing and choosing the appropriate register</a:t>
                      </a:r>
                    </a:p>
                  </a:txBody>
                  <a:tcPr marL="68580" marR="68580" marT="0" marB="0"/>
                </a:tc>
                <a:extLst>
                  <a:ext uri="{0D108BD9-81ED-4DB2-BD59-A6C34878D82A}">
                    <a16:rowId xmlns:a16="http://schemas.microsoft.com/office/drawing/2014/main" val="1000812461"/>
                  </a:ext>
                </a:extLst>
              </a:tr>
              <a:tr h="336884">
                <a:tc rowSpan="2">
                  <a:txBody>
                    <a:bodyPr/>
                    <a:lstStyle/>
                    <a:p>
                      <a:pPr algn="l">
                        <a:lnSpc>
                          <a:spcPct val="115000"/>
                        </a:lnSpc>
                        <a:spcAft>
                          <a:spcPts val="0"/>
                        </a:spcAft>
                      </a:pPr>
                      <a:endParaRPr lang="en-GB" sz="1200" dirty="0">
                        <a:effectLst/>
                        <a:latin typeface="+mn-lt"/>
                        <a:ea typeface="Calibri" panose="020F0502020204030204" pitchFamily="34" charset="0"/>
                        <a:cs typeface="Times New Roman" panose="02020603050405020304" pitchFamily="18" charset="0"/>
                      </a:endParaRPr>
                    </a:p>
                  </a:txBody>
                  <a:tcPr marL="37670" marR="37670" marT="0" marB="0"/>
                </a:tc>
                <a:tc>
                  <a:txBody>
                    <a:bodyPr/>
                    <a:lstStyle/>
                    <a:p>
                      <a:pPr>
                        <a:lnSpc>
                          <a:spcPct val="107000"/>
                        </a:lnSpc>
                        <a:spcAft>
                          <a:spcPts val="375"/>
                        </a:spcAft>
                      </a:pPr>
                      <a:r>
                        <a:rPr lang="en-GB" sz="1200">
                          <a:solidFill>
                            <a:srgbClr val="0B0C0C"/>
                          </a:solidFill>
                          <a:effectLst/>
                          <a:latin typeface="Calibri" panose="020F0502020204030204" pitchFamily="34" charset="0"/>
                          <a:ea typeface="Times New Roman" panose="02020603050405020304" pitchFamily="18" charset="0"/>
                          <a:cs typeface="Calibri" panose="020F0502020204030204" pitchFamily="34" charset="0"/>
                        </a:rPr>
                        <a:t>Proofread for spelling and punctuation errors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375"/>
                        </a:spcAft>
                      </a:pPr>
                      <a:r>
                        <a:rPr lang="en-GB" sz="800">
                          <a:solidFill>
                            <a:srgbClr val="0B0C0C"/>
                          </a:solidFill>
                          <a:effectLst/>
                          <a:latin typeface="Calibri" panose="020F0502020204030204" pitchFamily="34" charset="0"/>
                          <a:ea typeface="Times New Roman" panose="02020603050405020304" pitchFamily="18" charset="0"/>
                          <a:cs typeface="Calibri" panose="020F0502020204030204" pitchFamily="34"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535769682"/>
                  </a:ext>
                </a:extLst>
              </a:tr>
              <a:tr h="336884">
                <a:tc vMerge="1">
                  <a:txBody>
                    <a:bodyPr/>
                    <a:lstStyle/>
                    <a:p>
                      <a:pPr algn="l">
                        <a:lnSpc>
                          <a:spcPct val="115000"/>
                        </a:lnSpc>
                        <a:spcAft>
                          <a:spcPts val="0"/>
                        </a:spcAft>
                      </a:pPr>
                      <a:endParaRPr lang="en-GB" sz="1200" dirty="0">
                        <a:effectLst/>
                        <a:latin typeface="+mn-lt"/>
                        <a:ea typeface="Calibri" panose="020F0502020204030204" pitchFamily="34" charset="0"/>
                        <a:cs typeface="Times New Roman" panose="02020603050405020304" pitchFamily="18" charset="0"/>
                      </a:endParaRPr>
                    </a:p>
                  </a:txBody>
                  <a:tcPr marL="37670" marR="37670" marT="0" marB="0"/>
                </a:tc>
                <a:tc>
                  <a:txBody>
                    <a:bodyPr/>
                    <a:lstStyle/>
                    <a:p>
                      <a:pPr>
                        <a:lnSpc>
                          <a:spcPct val="107000"/>
                        </a:lnSpc>
                        <a:spcAft>
                          <a:spcPts val="375"/>
                        </a:spcAft>
                      </a:pPr>
                      <a:r>
                        <a:rPr lang="en-GB" sz="1200" dirty="0">
                          <a:solidFill>
                            <a:srgbClr val="0B0C0C"/>
                          </a:solidFill>
                          <a:effectLst/>
                          <a:latin typeface="Calibri" panose="020F0502020204030204" pitchFamily="34" charset="0"/>
                          <a:ea typeface="Calibri" panose="020F0502020204030204" pitchFamily="34" charset="0"/>
                          <a:cs typeface="Calibri" panose="020F0502020204030204" pitchFamily="34" charset="0"/>
                        </a:rPr>
                        <a:t>Perform their own compositions, using appropriate intonation, volume, and movement so that meaning is clear</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65697399"/>
                  </a:ext>
                </a:extLst>
              </a:tr>
            </a:tbl>
          </a:graphicData>
        </a:graphic>
      </p:graphicFrame>
    </p:spTree>
    <p:extLst>
      <p:ext uri="{BB962C8B-B14F-4D97-AF65-F5344CB8AC3E}">
        <p14:creationId xmlns:p14="http://schemas.microsoft.com/office/powerpoint/2010/main" val="237645017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60129" y="473986"/>
            <a:ext cx="7244863" cy="672612"/>
          </a:xfrm>
          <a:solidFill>
            <a:schemeClr val="accent1">
              <a:lumMod val="60000"/>
              <a:lumOff val="40000"/>
            </a:schemeClr>
          </a:solidFill>
        </p:spPr>
        <p:txBody>
          <a:bodyPr>
            <a:normAutofit fontScale="90000"/>
          </a:bodyPr>
          <a:lstStyle/>
          <a:p>
            <a:pPr algn="ctr"/>
            <a:r>
              <a:rPr lang="en-GB" sz="2800" b="1" u="sng" dirty="0" smtClean="0">
                <a:latin typeface="+mn-lt"/>
              </a:rPr>
              <a:t/>
            </a:r>
            <a:br>
              <a:rPr lang="en-GB" sz="2800" b="1" u="sng" dirty="0" smtClean="0">
                <a:latin typeface="+mn-lt"/>
              </a:rPr>
            </a:br>
            <a:r>
              <a:rPr lang="en-GB" sz="2800" b="1" u="sng" dirty="0" smtClean="0">
                <a:latin typeface="+mn-lt"/>
              </a:rPr>
              <a:t>Key Stage Overview - </a:t>
            </a:r>
            <a:r>
              <a:rPr lang="en-GB" sz="2800" b="1" u="sng" dirty="0" smtClean="0">
                <a:latin typeface="Calibri" panose="020F0502020204030204" pitchFamily="34" charset="0"/>
                <a:cs typeface="Calibri" panose="020F0502020204030204" pitchFamily="34" charset="0"/>
              </a:rPr>
              <a:t>Grammar </a:t>
            </a:r>
            <a:r>
              <a:rPr lang="en-GB" sz="2800" b="1" u="sng" dirty="0">
                <a:latin typeface="Calibri" panose="020F0502020204030204" pitchFamily="34" charset="0"/>
                <a:cs typeface="Calibri" panose="020F0502020204030204" pitchFamily="34" charset="0"/>
              </a:rPr>
              <a:t>and </a:t>
            </a:r>
            <a:r>
              <a:rPr lang="en-GB" sz="2800" b="1" u="sng" dirty="0" smtClean="0">
                <a:latin typeface="Calibri" panose="020F0502020204030204" pitchFamily="34" charset="0"/>
                <a:cs typeface="Calibri" panose="020F0502020204030204" pitchFamily="34" charset="0"/>
              </a:rPr>
              <a:t>Punctuation</a:t>
            </a:r>
            <a:r>
              <a:rPr lang="en-GB" sz="2800" b="1" u="sng" dirty="0">
                <a:latin typeface="Calibri" panose="020F0502020204030204" pitchFamily="34" charset="0"/>
                <a:cs typeface="Calibri" panose="020F0502020204030204" pitchFamily="34" charset="0"/>
              </a:rPr>
              <a:t/>
            </a:r>
            <a:br>
              <a:rPr lang="en-GB" sz="2800" b="1" u="sng" dirty="0">
                <a:latin typeface="Calibri" panose="020F0502020204030204" pitchFamily="34" charset="0"/>
                <a:cs typeface="Calibri" panose="020F0502020204030204" pitchFamily="34" charset="0"/>
              </a:rPr>
            </a:br>
            <a:endParaRPr lang="en-GB" sz="2800" b="1" u="sng" dirty="0">
              <a:latin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F0AF5E37-ACC6-16B0-8CC7-B0B250D4F5E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3971" y="357434"/>
            <a:ext cx="569742" cy="672612"/>
          </a:xfrm>
          <a:prstGeom prst="rect">
            <a:avLst/>
          </a:prstGeom>
          <a:noFill/>
          <a:ln>
            <a:noFill/>
          </a:ln>
        </p:spPr>
      </p:pic>
      <p:graphicFrame>
        <p:nvGraphicFramePr>
          <p:cNvPr id="7" name="Content Placeholder 4"/>
          <p:cNvGraphicFramePr>
            <a:graphicFrameLocks/>
          </p:cNvGraphicFramePr>
          <p:nvPr>
            <p:extLst>
              <p:ext uri="{D42A27DB-BD31-4B8C-83A1-F6EECF244321}">
                <p14:modId xmlns:p14="http://schemas.microsoft.com/office/powerpoint/2010/main" val="2263947042"/>
              </p:ext>
            </p:extLst>
          </p:nvPr>
        </p:nvGraphicFramePr>
        <p:xfrm>
          <a:off x="318866" y="1689218"/>
          <a:ext cx="11527391" cy="4604798"/>
        </p:xfrm>
        <a:graphic>
          <a:graphicData uri="http://schemas.openxmlformats.org/drawingml/2006/table">
            <a:tbl>
              <a:tblPr firstRow="1" firstCol="1" bandRow="1">
                <a:tableStyleId>{5C22544A-7EE6-4342-B048-85BDC9FD1C3A}</a:tableStyleId>
              </a:tblPr>
              <a:tblGrid>
                <a:gridCol w="2274209">
                  <a:extLst>
                    <a:ext uri="{9D8B030D-6E8A-4147-A177-3AD203B41FA5}">
                      <a16:colId xmlns:a16="http://schemas.microsoft.com/office/drawing/2014/main" val="696720178"/>
                    </a:ext>
                  </a:extLst>
                </a:gridCol>
                <a:gridCol w="9253182">
                  <a:extLst>
                    <a:ext uri="{9D8B030D-6E8A-4147-A177-3AD203B41FA5}">
                      <a16:colId xmlns:a16="http://schemas.microsoft.com/office/drawing/2014/main" val="686099285"/>
                    </a:ext>
                  </a:extLst>
                </a:gridCol>
              </a:tblGrid>
              <a:tr h="276060">
                <a:tc gridSpan="2">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800" b="1" u="none" dirty="0" smtClean="0"/>
                        <a:t>Year 1 Statutory Requirements</a:t>
                      </a:r>
                      <a:endParaRPr lang="en-GB" sz="1800" u="none" dirty="0" smtClean="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hMerge="1">
                  <a:txBody>
                    <a:bodyPr/>
                    <a:lstStyle/>
                    <a:p>
                      <a:pPr marL="492125">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8460037"/>
                  </a:ext>
                </a:extLst>
              </a:tr>
              <a:tr h="857942">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1200" dirty="0" smtClean="0"/>
                        <a:t>Pupils should be taught to:</a:t>
                      </a:r>
                    </a:p>
                    <a:p>
                      <a:pPr>
                        <a:lnSpc>
                          <a:spcPct val="107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r>
                        <a:rPr lang="en-GB" sz="1200" dirty="0" smtClean="0"/>
                        <a:t>develop their understanding of the concepts set out in English Appendix 2 by:</a:t>
                      </a:r>
                    </a:p>
                    <a:p>
                      <a:pPr marL="285750" indent="-285750">
                        <a:buFont typeface="Arial" panose="020B0604020202020204" pitchFamily="34" charset="0"/>
                        <a:buChar char="•"/>
                      </a:pPr>
                      <a:r>
                        <a:rPr lang="en-GB" sz="1200" dirty="0" smtClean="0"/>
                        <a:t>leaving spaces between words</a:t>
                      </a:r>
                    </a:p>
                    <a:p>
                      <a:pPr marL="285750" indent="-285750">
                        <a:buFont typeface="Arial" panose="020B0604020202020204" pitchFamily="34" charset="0"/>
                        <a:buChar char="•"/>
                      </a:pPr>
                      <a:r>
                        <a:rPr lang="en-GB" sz="1200" dirty="0" smtClean="0"/>
                        <a:t>joining words and joining clauses using and </a:t>
                      </a:r>
                    </a:p>
                    <a:p>
                      <a:pPr marL="285750" indent="-285750">
                        <a:buFont typeface="Arial" panose="020B0604020202020204" pitchFamily="34" charset="0"/>
                        <a:buChar char="•"/>
                      </a:pPr>
                      <a:r>
                        <a:rPr lang="en-GB" sz="1200" dirty="0" smtClean="0"/>
                        <a:t>beginning to punctuate sentences using a capital letter and a full stop, question mark or exclamation mark </a:t>
                      </a:r>
                    </a:p>
                    <a:p>
                      <a:pPr marL="285750" indent="-285750">
                        <a:buFont typeface="Arial" panose="020B0604020202020204" pitchFamily="34" charset="0"/>
                        <a:buChar char="•"/>
                      </a:pPr>
                      <a:r>
                        <a:rPr lang="en-GB" sz="1200" dirty="0" smtClean="0"/>
                        <a:t>using a capital letter for names of people, places, the days of the week, and the personal pronoun ‘I’ </a:t>
                      </a:r>
                    </a:p>
                    <a:p>
                      <a:pPr marL="285750" indent="-285750">
                        <a:buFont typeface="Arial" panose="020B0604020202020204" pitchFamily="34" charset="0"/>
                        <a:buChar char="•"/>
                      </a:pPr>
                      <a:r>
                        <a:rPr lang="en-GB" sz="1200" dirty="0" smtClean="0"/>
                        <a:t>learning the grammar for year 1 in English Appendix 2 (see grid below)</a:t>
                      </a:r>
                    </a:p>
                    <a:p>
                      <a:pPr marL="285750" indent="-285750">
                        <a:buFont typeface="Arial" panose="020B0604020202020204" pitchFamily="34" charset="0"/>
                        <a:buChar char="•"/>
                      </a:pPr>
                      <a:r>
                        <a:rPr lang="en-GB" sz="1200" dirty="0" smtClean="0"/>
                        <a:t>use the grammatical terminology in English Appendix 2 in discussing their writing.</a:t>
                      </a:r>
                    </a:p>
                    <a:p>
                      <a:pPr marL="492125">
                        <a:lnSpc>
                          <a:spcPct val="107000"/>
                        </a:lnSpc>
                        <a:spcAft>
                          <a:spcPts val="0"/>
                        </a:spcAft>
                      </a:pPr>
                      <a:r>
                        <a:rPr lang="en-GB" sz="1200" u="none" strike="noStrike" dirty="0">
                          <a:effectLst/>
                          <a:latin typeface="Calibri" panose="020F0502020204030204" pitchFamily="34" charset="0"/>
                          <a:ea typeface="Calibri" panose="020F0502020204030204" pitchFamily="34" charset="0"/>
                          <a:cs typeface="Calibri" panose="020F0502020204030204" pitchFamily="34" charset="0"/>
                        </a:rPr>
                        <a:t>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222074148"/>
                  </a:ext>
                </a:extLst>
              </a:tr>
              <a:tr h="857942">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1200" dirty="0" smtClean="0">
                          <a:effectLst/>
                          <a:latin typeface="Calibri" panose="020F0502020204030204" pitchFamily="34" charset="0"/>
                          <a:ea typeface="Calibri" panose="020F0502020204030204" pitchFamily="34" charset="0"/>
                          <a:cs typeface="Calibri" panose="020F0502020204030204" pitchFamily="34" charset="0"/>
                        </a:rPr>
                        <a:t>Word </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171450" lvl="0" indent="-171450">
                        <a:lnSpc>
                          <a:spcPct val="107000"/>
                        </a:lnSpc>
                        <a:spcAft>
                          <a:spcPts val="0"/>
                        </a:spcAft>
                        <a:buFont typeface="Arial" panose="020B0604020202020204" pitchFamily="34" charset="0"/>
                        <a:buChar char="•"/>
                      </a:pPr>
                      <a:r>
                        <a:rPr lang="en-GB" sz="1200" dirty="0" smtClean="0">
                          <a:effectLst/>
                          <a:latin typeface="Calibri" panose="020F0502020204030204" pitchFamily="34" charset="0"/>
                          <a:ea typeface="Calibri" panose="020F0502020204030204" pitchFamily="34" charset="0"/>
                          <a:cs typeface="Calibri" panose="020F0502020204030204" pitchFamily="34" charset="0"/>
                        </a:rPr>
                        <a:t>Regular plural noun suffixes –s or –</a:t>
                      </a:r>
                      <a:r>
                        <a:rPr lang="en-GB" sz="1200" dirty="0" err="1" smtClean="0">
                          <a:effectLst/>
                          <a:latin typeface="Calibri" panose="020F0502020204030204" pitchFamily="34" charset="0"/>
                          <a:ea typeface="Calibri" panose="020F0502020204030204" pitchFamily="34" charset="0"/>
                          <a:cs typeface="Calibri" panose="020F0502020204030204" pitchFamily="34" charset="0"/>
                        </a:rPr>
                        <a:t>es</a:t>
                      </a:r>
                      <a:r>
                        <a:rPr lang="en-GB" sz="1200" dirty="0" smtClean="0">
                          <a:effectLst/>
                          <a:latin typeface="Calibri" panose="020F0502020204030204" pitchFamily="34" charset="0"/>
                          <a:ea typeface="Calibri" panose="020F0502020204030204" pitchFamily="34" charset="0"/>
                          <a:cs typeface="Calibri" panose="020F0502020204030204" pitchFamily="34" charset="0"/>
                        </a:rPr>
                        <a:t> [for example, dog, dogs; wish, wishes], including the effects of these suffixes on the meaning of the noun </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171450" lvl="0" indent="-171450">
                        <a:lnSpc>
                          <a:spcPct val="107000"/>
                        </a:lnSpc>
                        <a:spcAft>
                          <a:spcPts val="0"/>
                        </a:spcAft>
                        <a:buFont typeface="Arial" panose="020B0604020202020204" pitchFamily="34" charset="0"/>
                        <a:buChar char="•"/>
                      </a:pPr>
                      <a:r>
                        <a:rPr lang="en-GB" sz="1200" dirty="0" smtClean="0">
                          <a:effectLst/>
                          <a:latin typeface="Calibri" panose="020F0502020204030204" pitchFamily="34" charset="0"/>
                          <a:ea typeface="Calibri" panose="020F0502020204030204" pitchFamily="34" charset="0"/>
                          <a:cs typeface="Calibri" panose="020F0502020204030204" pitchFamily="34" charset="0"/>
                        </a:rPr>
                        <a:t>Suffixes that can be added to verbs where no change is needed in the spelling of root words (e.g. helping, helped, helper) </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171450" lvl="0" indent="-171450">
                        <a:lnSpc>
                          <a:spcPct val="107000"/>
                        </a:lnSpc>
                        <a:spcAft>
                          <a:spcPts val="0"/>
                        </a:spcAft>
                        <a:buFont typeface="Arial" panose="020B0604020202020204" pitchFamily="34" charset="0"/>
                        <a:buChar char="•"/>
                      </a:pPr>
                      <a:r>
                        <a:rPr lang="en-GB" sz="1200" dirty="0" smtClean="0">
                          <a:effectLst/>
                          <a:latin typeface="Calibri" panose="020F0502020204030204" pitchFamily="34" charset="0"/>
                          <a:ea typeface="Calibri" panose="020F0502020204030204" pitchFamily="34" charset="0"/>
                          <a:cs typeface="Calibri" panose="020F0502020204030204" pitchFamily="34" charset="0"/>
                        </a:rPr>
                        <a:t>How the prefix un– changes the meaning of verbs and adjectives [negation, for example, unkind, or undoing: untie the boat]</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663575" indent="-171450">
                        <a:lnSpc>
                          <a:spcPct val="107000"/>
                        </a:lnSpc>
                        <a:spcAft>
                          <a:spcPts val="0"/>
                        </a:spcAft>
                        <a:buFont typeface="Arial" panose="020B0604020202020204" pitchFamily="34" charset="0"/>
                        <a:buChar char="•"/>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471472037"/>
                  </a:ext>
                </a:extLst>
              </a:tr>
              <a:tr h="428155">
                <a:tc>
                  <a:txBody>
                    <a:bodyPr/>
                    <a:lstStyle/>
                    <a:p>
                      <a:pPr>
                        <a:lnSpc>
                          <a:spcPct val="107000"/>
                        </a:lnSpc>
                        <a:spcAft>
                          <a:spcPts val="0"/>
                        </a:spcAft>
                      </a:pPr>
                      <a:r>
                        <a:rPr lang="en-GB" sz="1200">
                          <a:effectLst/>
                          <a:latin typeface="Calibri" panose="020F0502020204030204" pitchFamily="34" charset="0"/>
                          <a:ea typeface="Calibri" panose="020F0502020204030204" pitchFamily="34" charset="0"/>
                          <a:cs typeface="Calibri" panose="020F0502020204030204" pitchFamily="34" charset="0"/>
                        </a:rPr>
                        <a:t>Sentence</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171450" lvl="0" indent="-171450">
                        <a:lnSpc>
                          <a:spcPct val="107000"/>
                        </a:lnSpc>
                        <a:spcAft>
                          <a:spcPts val="0"/>
                        </a:spcAft>
                        <a:buFont typeface="Arial" panose="020B0604020202020204" pitchFamily="34" charset="0"/>
                        <a:buChar char="•"/>
                      </a:pPr>
                      <a:r>
                        <a:rPr lang="en-GB" sz="1200" dirty="0">
                          <a:effectLst/>
                          <a:latin typeface="Calibri" panose="020F0502020204030204" pitchFamily="34" charset="0"/>
                          <a:ea typeface="Calibri" panose="020F0502020204030204" pitchFamily="34" charset="0"/>
                          <a:cs typeface="Calibri" panose="020F0502020204030204" pitchFamily="34" charset="0"/>
                        </a:rPr>
                        <a:t>How words can combine to make sentences Joining words and joining clauses using </a:t>
                      </a:r>
                      <a:r>
                        <a:rPr lang="en-GB" sz="1200" dirty="0" smtClean="0">
                          <a:effectLst/>
                          <a:latin typeface="Calibri" panose="020F0502020204030204" pitchFamily="34" charset="0"/>
                          <a:ea typeface="Calibri" panose="020F0502020204030204" pitchFamily="34" charset="0"/>
                          <a:cs typeface="Calibri" panose="020F0502020204030204" pitchFamily="34" charset="0"/>
                        </a:rPr>
                        <a:t>and</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897020084"/>
                  </a:ext>
                </a:extLst>
              </a:tr>
              <a:tr h="336884">
                <a:tc>
                  <a:txBody>
                    <a:bodyPr/>
                    <a:lstStyle/>
                    <a:p>
                      <a:pPr>
                        <a:lnSpc>
                          <a:spcPct val="107000"/>
                        </a:lnSpc>
                        <a:spcAft>
                          <a:spcPts val="0"/>
                        </a:spcAft>
                      </a:pPr>
                      <a:r>
                        <a:rPr lang="en-GB" sz="1200">
                          <a:effectLst/>
                          <a:latin typeface="Calibri" panose="020F0502020204030204" pitchFamily="34" charset="0"/>
                          <a:ea typeface="Calibri" panose="020F0502020204030204" pitchFamily="34" charset="0"/>
                          <a:cs typeface="Calibri" panose="020F0502020204030204" pitchFamily="34" charset="0"/>
                        </a:rPr>
                        <a:t>Text</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171450" lvl="0" indent="-171450">
                        <a:lnSpc>
                          <a:spcPct val="107000"/>
                        </a:lnSpc>
                        <a:spcAft>
                          <a:spcPts val="0"/>
                        </a:spcAft>
                        <a:buFont typeface="Arial" panose="020B0604020202020204" pitchFamily="34" charset="0"/>
                        <a:buChar char="•"/>
                      </a:pPr>
                      <a:r>
                        <a:rPr lang="en-GB" sz="1200" dirty="0">
                          <a:effectLst/>
                          <a:latin typeface="Calibri" panose="020F0502020204030204" pitchFamily="34" charset="0"/>
                          <a:ea typeface="Calibri" panose="020F0502020204030204" pitchFamily="34" charset="0"/>
                          <a:cs typeface="Calibri" panose="020F0502020204030204" pitchFamily="34" charset="0"/>
                        </a:rPr>
                        <a:t>Sequencing sentences to form short narratives</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marL="457200" indent="0">
                        <a:lnSpc>
                          <a:spcPct val="107000"/>
                        </a:lnSpc>
                        <a:spcAft>
                          <a:spcPts val="0"/>
                        </a:spcAft>
                        <a:buFont typeface="Arial" panose="020B0604020202020204" pitchFamily="34" charset="0"/>
                        <a:buNone/>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812461"/>
                  </a:ext>
                </a:extLst>
              </a:tr>
              <a:tr h="336884">
                <a:tc>
                  <a:txBody>
                    <a:bodyPr/>
                    <a:lstStyle/>
                    <a:p>
                      <a:pPr>
                        <a:lnSpc>
                          <a:spcPct val="107000"/>
                        </a:lnSpc>
                        <a:spcAft>
                          <a:spcPts val="0"/>
                        </a:spcAft>
                      </a:pPr>
                      <a:r>
                        <a:rPr lang="en-GB" sz="1200">
                          <a:effectLst/>
                          <a:latin typeface="Calibri" panose="020F0502020204030204" pitchFamily="34" charset="0"/>
                          <a:ea typeface="Calibri" panose="020F0502020204030204" pitchFamily="34" charset="0"/>
                          <a:cs typeface="Calibri" panose="020F0502020204030204" pitchFamily="34" charset="0"/>
                        </a:rPr>
                        <a:t>Punctuation</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171450" lvl="0" indent="-171450">
                        <a:lnSpc>
                          <a:spcPct val="107000"/>
                        </a:lnSpc>
                        <a:spcAft>
                          <a:spcPts val="0"/>
                        </a:spcAft>
                        <a:buFont typeface="Arial" panose="020B0604020202020204" pitchFamily="34" charset="0"/>
                        <a:buChar char="•"/>
                      </a:pPr>
                      <a:r>
                        <a:rPr lang="en-GB" sz="1200" dirty="0">
                          <a:effectLst/>
                          <a:latin typeface="Calibri" panose="020F0502020204030204" pitchFamily="34" charset="0"/>
                          <a:ea typeface="Calibri" panose="020F0502020204030204" pitchFamily="34" charset="0"/>
                          <a:cs typeface="Calibri" panose="020F0502020204030204" pitchFamily="34" charset="0"/>
                        </a:rPr>
                        <a:t>Separation of words with spaces Introduction to capital letters, full stops, question marks and exclamation marks to demarcate sentences Capital letters for names and for the personal pronoun </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0" lvl="0" indent="0">
                        <a:lnSpc>
                          <a:spcPct val="107000"/>
                        </a:lnSpc>
                        <a:spcAft>
                          <a:spcPts val="0"/>
                        </a:spcAft>
                        <a:buFont typeface="Arial" panose="020B0604020202020204" pitchFamily="34" charset="0"/>
                        <a:buNone/>
                      </a:pP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535769682"/>
                  </a:ext>
                </a:extLst>
              </a:tr>
              <a:tr h="336884">
                <a:tc>
                  <a:txBody>
                    <a:bodyPr/>
                    <a:lstStyle/>
                    <a:p>
                      <a:pPr>
                        <a:lnSpc>
                          <a:spcPct val="107000"/>
                        </a:lnSpc>
                        <a:spcAft>
                          <a:spcPts val="0"/>
                        </a:spcAft>
                      </a:pPr>
                      <a:r>
                        <a:rPr lang="en-GB" sz="1200">
                          <a:effectLst/>
                          <a:latin typeface="Calibri" panose="020F0502020204030204" pitchFamily="34" charset="0"/>
                          <a:ea typeface="Calibri" panose="020F0502020204030204" pitchFamily="34" charset="0"/>
                          <a:cs typeface="Calibri" panose="020F0502020204030204" pitchFamily="34" charset="0"/>
                        </a:rPr>
                        <a:t>Terminology </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200" dirty="0">
                          <a:effectLst/>
                          <a:latin typeface="Calibri" panose="020F0502020204030204" pitchFamily="34" charset="0"/>
                          <a:ea typeface="Calibri" panose="020F0502020204030204" pitchFamily="34" charset="0"/>
                          <a:cs typeface="Calibri" panose="020F0502020204030204" pitchFamily="34" charset="0"/>
                        </a:rPr>
                        <a:t>letter, capital letter word, singular, plural, sentence, punctuation, full stop, question mark, exclamation mark</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200" u="none" strike="noStrike" dirty="0">
                          <a:effectLst/>
                          <a:latin typeface="Calibri" panose="020F0502020204030204" pitchFamily="34" charset="0"/>
                          <a:ea typeface="Calibri" panose="020F0502020204030204" pitchFamily="34" charset="0"/>
                          <a:cs typeface="Calibri" panose="020F0502020204030204" pitchFamily="34" charset="0"/>
                        </a:rPr>
                        <a:t>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65697399"/>
                  </a:ext>
                </a:extLst>
              </a:tr>
            </a:tbl>
          </a:graphicData>
        </a:graphic>
      </p:graphicFrame>
      <p:sp>
        <p:nvSpPr>
          <p:cNvPr id="8" name="Rectangle 7"/>
          <p:cNvSpPr/>
          <p:nvPr/>
        </p:nvSpPr>
        <p:spPr>
          <a:xfrm>
            <a:off x="9370899" y="6454507"/>
            <a:ext cx="2475358" cy="281231"/>
          </a:xfrm>
          <a:prstGeom prst="rect">
            <a:avLst/>
          </a:prstGeom>
        </p:spPr>
        <p:txBody>
          <a:bodyPr wrap="none">
            <a:spAutoFit/>
          </a:bodyPr>
          <a:lstStyle/>
          <a:p>
            <a:pPr>
              <a:lnSpc>
                <a:spcPct val="107000"/>
              </a:lnSpc>
              <a:spcAft>
                <a:spcPts val="800"/>
              </a:spcAft>
            </a:pPr>
            <a:r>
              <a:rPr lang="en-GB" sz="1200" i="1" dirty="0">
                <a:latin typeface="Calibri" panose="020F0502020204030204" pitchFamily="34" charset="0"/>
                <a:ea typeface="Calibri" panose="020F0502020204030204" pitchFamily="34" charset="0"/>
                <a:cs typeface="Calibri" panose="020F0502020204030204" pitchFamily="34" charset="0"/>
              </a:rPr>
              <a:t>Information from English Appendix 2</a:t>
            </a:r>
            <a:endParaRPr lang="en-GB" sz="1100" i="1"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1569797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5286" y="232248"/>
            <a:ext cx="7244863" cy="672612"/>
          </a:xfrm>
          <a:solidFill>
            <a:schemeClr val="accent1">
              <a:lumMod val="60000"/>
              <a:lumOff val="40000"/>
            </a:schemeClr>
          </a:solidFill>
        </p:spPr>
        <p:txBody>
          <a:bodyPr>
            <a:normAutofit fontScale="90000"/>
          </a:bodyPr>
          <a:lstStyle/>
          <a:p>
            <a:pPr algn="ctr"/>
            <a:r>
              <a:rPr lang="en-GB" sz="2800" b="1" u="sng" dirty="0" smtClean="0">
                <a:latin typeface="+mn-lt"/>
              </a:rPr>
              <a:t/>
            </a:r>
            <a:br>
              <a:rPr lang="en-GB" sz="2800" b="1" u="sng" dirty="0" smtClean="0">
                <a:latin typeface="+mn-lt"/>
              </a:rPr>
            </a:br>
            <a:r>
              <a:rPr lang="en-GB" sz="2800" b="1" u="sng" dirty="0">
                <a:latin typeface="Calibri" panose="020F0502020204030204" pitchFamily="34" charset="0"/>
                <a:cs typeface="Calibri" panose="020F0502020204030204" pitchFamily="34" charset="0"/>
              </a:rPr>
              <a:t>Key Stage Overview - Grammar and Punctuation</a:t>
            </a:r>
            <a:br>
              <a:rPr lang="en-GB" sz="2800" b="1" u="sng" dirty="0">
                <a:latin typeface="Calibri" panose="020F0502020204030204" pitchFamily="34" charset="0"/>
                <a:cs typeface="Calibri" panose="020F0502020204030204" pitchFamily="34" charset="0"/>
              </a:rPr>
            </a:br>
            <a:endParaRPr lang="en-GB" sz="2800" b="1" dirty="0">
              <a:latin typeface="+mn-lt"/>
            </a:endParaRPr>
          </a:p>
        </p:txBody>
      </p:sp>
      <p:pic>
        <p:nvPicPr>
          <p:cNvPr id="4" name="Picture 3">
            <a:extLst>
              <a:ext uri="{FF2B5EF4-FFF2-40B4-BE49-F238E27FC236}">
                <a16:creationId xmlns:a16="http://schemas.microsoft.com/office/drawing/2014/main" id="{F0AF5E37-ACC6-16B0-8CC7-B0B250D4F5E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8867" y="232248"/>
            <a:ext cx="569742" cy="672612"/>
          </a:xfrm>
          <a:prstGeom prst="rect">
            <a:avLst/>
          </a:prstGeom>
          <a:noFill/>
          <a:ln>
            <a:noFill/>
          </a:ln>
        </p:spPr>
      </p:pic>
      <p:sp>
        <p:nvSpPr>
          <p:cNvPr id="6" name="TextBox 5"/>
          <p:cNvSpPr txBox="1"/>
          <p:nvPr/>
        </p:nvSpPr>
        <p:spPr>
          <a:xfrm>
            <a:off x="318866" y="1048562"/>
            <a:ext cx="4635271" cy="1569660"/>
          </a:xfrm>
          <a:prstGeom prst="rect">
            <a:avLst/>
          </a:prstGeom>
          <a:noFill/>
        </p:spPr>
        <p:txBody>
          <a:bodyPr wrap="square" rtlCol="0">
            <a:spAutoFit/>
          </a:bodyPr>
          <a:lstStyle/>
          <a:p>
            <a:endParaRPr lang="en-GB" sz="2200" b="1" dirty="0"/>
          </a:p>
          <a:p>
            <a:endParaRPr lang="en-GB" dirty="0" smtClean="0"/>
          </a:p>
          <a:p>
            <a:endParaRPr lang="en-GB" sz="1600" dirty="0"/>
          </a:p>
          <a:p>
            <a:endParaRPr lang="en-GB" dirty="0"/>
          </a:p>
          <a:p>
            <a:endParaRPr lang="en-GB" sz="2200" dirty="0"/>
          </a:p>
        </p:txBody>
      </p:sp>
      <p:graphicFrame>
        <p:nvGraphicFramePr>
          <p:cNvPr id="7" name="Content Placeholder 4"/>
          <p:cNvGraphicFramePr>
            <a:graphicFrameLocks/>
          </p:cNvGraphicFramePr>
          <p:nvPr>
            <p:extLst>
              <p:ext uri="{D42A27DB-BD31-4B8C-83A1-F6EECF244321}">
                <p14:modId xmlns:p14="http://schemas.microsoft.com/office/powerpoint/2010/main" val="3552580796"/>
              </p:ext>
            </p:extLst>
          </p:nvPr>
        </p:nvGraphicFramePr>
        <p:xfrm>
          <a:off x="318866" y="1293433"/>
          <a:ext cx="11527391" cy="5324847"/>
        </p:xfrm>
        <a:graphic>
          <a:graphicData uri="http://schemas.openxmlformats.org/drawingml/2006/table">
            <a:tbl>
              <a:tblPr firstRow="1" firstCol="1" bandRow="1">
                <a:tableStyleId>{5C22544A-7EE6-4342-B048-85BDC9FD1C3A}</a:tableStyleId>
              </a:tblPr>
              <a:tblGrid>
                <a:gridCol w="1960310">
                  <a:extLst>
                    <a:ext uri="{9D8B030D-6E8A-4147-A177-3AD203B41FA5}">
                      <a16:colId xmlns:a16="http://schemas.microsoft.com/office/drawing/2014/main" val="696720178"/>
                    </a:ext>
                  </a:extLst>
                </a:gridCol>
                <a:gridCol w="9567081">
                  <a:extLst>
                    <a:ext uri="{9D8B030D-6E8A-4147-A177-3AD203B41FA5}">
                      <a16:colId xmlns:a16="http://schemas.microsoft.com/office/drawing/2014/main" val="686099285"/>
                    </a:ext>
                  </a:extLst>
                </a:gridCol>
              </a:tblGrid>
              <a:tr h="276060">
                <a:tc gridSpan="2">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800" b="1" u="none" dirty="0" smtClean="0"/>
                        <a:t>Year 2</a:t>
                      </a:r>
                      <a:r>
                        <a:rPr lang="en-GB" sz="1800" b="1" u="none" baseline="0" dirty="0" smtClean="0"/>
                        <a:t> </a:t>
                      </a:r>
                      <a:r>
                        <a:rPr lang="en-GB" sz="1800" b="1" u="none" dirty="0" smtClean="0"/>
                        <a:t>Statutory Requirements</a:t>
                      </a:r>
                      <a:endParaRPr lang="en-GB" sz="1800" u="none" dirty="0" smtClean="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hMerge="1">
                  <a:txBody>
                    <a:bodyPr/>
                    <a:lstStyle/>
                    <a:p>
                      <a:pPr marL="492125">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8460037"/>
                  </a:ext>
                </a:extLst>
              </a:tr>
              <a:tr h="2027760">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1200" dirty="0" smtClean="0"/>
                        <a:t>Pupils should be taught to:</a:t>
                      </a:r>
                    </a:p>
                    <a:p>
                      <a:pPr>
                        <a:lnSpc>
                          <a:spcPct val="107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r>
                        <a:rPr lang="en-GB" sz="1200" dirty="0" smtClean="0"/>
                        <a:t>develop their understanding of the concepts set out in English Appendix 2 by: </a:t>
                      </a:r>
                    </a:p>
                    <a:p>
                      <a:pPr marL="171450" indent="-171450">
                        <a:buFont typeface="Arial" panose="020B0604020202020204" pitchFamily="34" charset="0"/>
                        <a:buChar char="•"/>
                      </a:pPr>
                      <a:r>
                        <a:rPr lang="en-GB" sz="1200" dirty="0" smtClean="0"/>
                        <a:t>learning how to use both familiar and new punctuation correctly (see English Appendix 2), including full stops, capital letters, exclamation marks, question marks, commas for lists and apostrophes for contracted forms and the possessive (singular) </a:t>
                      </a:r>
                    </a:p>
                    <a:p>
                      <a:pPr marL="0" indent="0">
                        <a:buFont typeface="Arial" panose="020B0604020202020204" pitchFamily="34" charset="0"/>
                        <a:buNone/>
                      </a:pPr>
                      <a:r>
                        <a:rPr lang="en-GB" sz="1200" dirty="0" smtClean="0"/>
                        <a:t>learn how to use: </a:t>
                      </a:r>
                    </a:p>
                    <a:p>
                      <a:pPr marL="171450" indent="-171450">
                        <a:buFont typeface="Arial" panose="020B0604020202020204" pitchFamily="34" charset="0"/>
                        <a:buChar char="•"/>
                      </a:pPr>
                      <a:r>
                        <a:rPr lang="en-GB" sz="1200" dirty="0" smtClean="0"/>
                        <a:t>sentences with different forms: statement, question, exclamation, command </a:t>
                      </a:r>
                    </a:p>
                    <a:p>
                      <a:pPr marL="171450" indent="-171450">
                        <a:buFont typeface="Arial" panose="020B0604020202020204" pitchFamily="34" charset="0"/>
                        <a:buChar char="•"/>
                      </a:pPr>
                      <a:r>
                        <a:rPr lang="en-GB" sz="1200" dirty="0" smtClean="0"/>
                        <a:t>expanded noun phrases to describe and specify [for example, the blue butterfly] </a:t>
                      </a:r>
                    </a:p>
                    <a:p>
                      <a:pPr marL="171450" indent="-171450">
                        <a:buFont typeface="Arial" panose="020B0604020202020204" pitchFamily="34" charset="0"/>
                        <a:buChar char="•"/>
                      </a:pPr>
                      <a:r>
                        <a:rPr lang="en-GB" sz="1200" dirty="0" smtClean="0"/>
                        <a:t>the present and past tenses correctly and consistently including the progressive form </a:t>
                      </a:r>
                    </a:p>
                    <a:p>
                      <a:pPr marL="171450" indent="-171450">
                        <a:buFont typeface="Arial" panose="020B0604020202020204" pitchFamily="34" charset="0"/>
                        <a:buChar char="•"/>
                      </a:pPr>
                      <a:r>
                        <a:rPr lang="en-GB" sz="1200" dirty="0" smtClean="0"/>
                        <a:t>subordination (using when, if, that, or because) and co-ordination (using or, and, or but) </a:t>
                      </a:r>
                    </a:p>
                    <a:p>
                      <a:pPr marL="171450" indent="-171450">
                        <a:buFont typeface="Arial" panose="020B0604020202020204" pitchFamily="34" charset="0"/>
                        <a:buChar char="•"/>
                      </a:pPr>
                      <a:r>
                        <a:rPr lang="en-GB" sz="1200" dirty="0" smtClean="0"/>
                        <a:t>the grammar for year 2 in English Appendix 2  (see grid below)</a:t>
                      </a:r>
                    </a:p>
                    <a:p>
                      <a:pPr marL="171450" indent="-171450">
                        <a:buFont typeface="Arial" panose="020B0604020202020204" pitchFamily="34" charset="0"/>
                        <a:buChar char="•"/>
                      </a:pPr>
                      <a:r>
                        <a:rPr lang="en-GB" sz="1200" dirty="0" smtClean="0"/>
                        <a:t>some features of written Standard English </a:t>
                      </a:r>
                    </a:p>
                    <a:p>
                      <a:pPr marL="171450" indent="-171450">
                        <a:buFont typeface="Arial" panose="020B0604020202020204" pitchFamily="34" charset="0"/>
                        <a:buChar char="•"/>
                      </a:pPr>
                      <a:r>
                        <a:rPr lang="en-GB" sz="1200" dirty="0" smtClean="0"/>
                        <a:t>use and understand the grammatical terminology in English Appendix 2 in discussing their writing.</a:t>
                      </a:r>
                    </a:p>
                  </a:txBody>
                  <a:tcPr marL="68580" marR="68580" marT="0" marB="0"/>
                </a:tc>
                <a:extLst>
                  <a:ext uri="{0D108BD9-81ED-4DB2-BD59-A6C34878D82A}">
                    <a16:rowId xmlns:a16="http://schemas.microsoft.com/office/drawing/2014/main" val="2222074148"/>
                  </a:ext>
                </a:extLst>
              </a:tr>
              <a:tr h="857942">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1200" dirty="0" smtClean="0">
                          <a:effectLst/>
                          <a:latin typeface="Calibri" panose="020F0502020204030204" pitchFamily="34" charset="0"/>
                          <a:ea typeface="Calibri" panose="020F0502020204030204" pitchFamily="34" charset="0"/>
                          <a:cs typeface="Calibri" panose="020F0502020204030204" pitchFamily="34" charset="0"/>
                        </a:rPr>
                        <a:t>Word </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171450" lvl="0" indent="-171450">
                        <a:lnSpc>
                          <a:spcPct val="107000"/>
                        </a:lnSpc>
                        <a:spcAft>
                          <a:spcPts val="0"/>
                        </a:spcAft>
                        <a:buFont typeface="Arial" panose="020B0604020202020204" pitchFamily="34" charset="0"/>
                        <a:buChar char="•"/>
                      </a:pPr>
                      <a:r>
                        <a:rPr lang="en-GB" sz="1200" dirty="0">
                          <a:effectLst/>
                          <a:latin typeface="Calibri" panose="020F0502020204030204" pitchFamily="34" charset="0"/>
                          <a:ea typeface="Calibri" panose="020F0502020204030204" pitchFamily="34" charset="0"/>
                          <a:cs typeface="Calibri" panose="020F0502020204030204" pitchFamily="34" charset="0"/>
                        </a:rPr>
                        <a:t>Formation of nouns using suffixes such as –ness, –</a:t>
                      </a:r>
                      <a:r>
                        <a:rPr lang="en-GB" sz="1200" dirty="0" err="1">
                          <a:effectLst/>
                          <a:latin typeface="Calibri" panose="020F0502020204030204" pitchFamily="34" charset="0"/>
                          <a:ea typeface="Calibri" panose="020F0502020204030204" pitchFamily="34" charset="0"/>
                          <a:cs typeface="Calibri" panose="020F0502020204030204" pitchFamily="34" charset="0"/>
                        </a:rPr>
                        <a:t>er</a:t>
                      </a:r>
                      <a:r>
                        <a:rPr lang="en-GB" sz="1200" dirty="0">
                          <a:effectLst/>
                          <a:latin typeface="Calibri" panose="020F0502020204030204" pitchFamily="34" charset="0"/>
                          <a:ea typeface="Calibri" panose="020F0502020204030204" pitchFamily="34" charset="0"/>
                          <a:cs typeface="Calibri" panose="020F0502020204030204" pitchFamily="34" charset="0"/>
                        </a:rPr>
                        <a:t> and by compounding [for example, whiteboard, superman]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171450" lvl="0" indent="-171450">
                        <a:lnSpc>
                          <a:spcPct val="107000"/>
                        </a:lnSpc>
                        <a:spcAft>
                          <a:spcPts val="0"/>
                        </a:spcAft>
                        <a:buFont typeface="Arial" panose="020B0604020202020204" pitchFamily="34" charset="0"/>
                        <a:buChar char="•"/>
                      </a:pPr>
                      <a:r>
                        <a:rPr lang="en-GB" sz="1200" dirty="0">
                          <a:effectLst/>
                          <a:latin typeface="Calibri" panose="020F0502020204030204" pitchFamily="34" charset="0"/>
                          <a:ea typeface="Calibri" panose="020F0502020204030204" pitchFamily="34" charset="0"/>
                          <a:cs typeface="Calibri" panose="020F0502020204030204" pitchFamily="34" charset="0"/>
                        </a:rPr>
                        <a:t>Formation of adjectives using suffixes such as –</a:t>
                      </a:r>
                      <a:r>
                        <a:rPr lang="en-GB" sz="1200" dirty="0" err="1">
                          <a:effectLst/>
                          <a:latin typeface="Calibri" panose="020F0502020204030204" pitchFamily="34" charset="0"/>
                          <a:ea typeface="Calibri" panose="020F0502020204030204" pitchFamily="34" charset="0"/>
                          <a:cs typeface="Calibri" panose="020F0502020204030204" pitchFamily="34" charset="0"/>
                        </a:rPr>
                        <a:t>ful</a:t>
                      </a:r>
                      <a:r>
                        <a:rPr lang="en-GB" sz="1200" dirty="0">
                          <a:effectLst/>
                          <a:latin typeface="Calibri" panose="020F0502020204030204" pitchFamily="34" charset="0"/>
                          <a:ea typeface="Calibri" panose="020F0502020204030204" pitchFamily="34" charset="0"/>
                          <a:cs typeface="Calibri" panose="020F0502020204030204" pitchFamily="34" charset="0"/>
                        </a:rPr>
                        <a:t>, –less (A fuller list of suffixes can be found on page 46 in the year 2 spelling section in English Appendix 1)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171450" lvl="0" indent="-171450">
                        <a:lnSpc>
                          <a:spcPct val="107000"/>
                        </a:lnSpc>
                        <a:spcAft>
                          <a:spcPts val="0"/>
                        </a:spcAft>
                        <a:buFont typeface="Arial" panose="020B0604020202020204" pitchFamily="34" charset="0"/>
                        <a:buChar char="•"/>
                      </a:pPr>
                      <a:r>
                        <a:rPr lang="en-GB" sz="1200" dirty="0">
                          <a:effectLst/>
                          <a:latin typeface="Calibri" panose="020F0502020204030204" pitchFamily="34" charset="0"/>
                          <a:ea typeface="Calibri" panose="020F0502020204030204" pitchFamily="34" charset="0"/>
                          <a:cs typeface="Calibri" panose="020F0502020204030204" pitchFamily="34" charset="0"/>
                        </a:rPr>
                        <a:t>Use of the suffixes –</a:t>
                      </a:r>
                      <a:r>
                        <a:rPr lang="en-GB" sz="1200" dirty="0" err="1">
                          <a:effectLst/>
                          <a:latin typeface="Calibri" panose="020F0502020204030204" pitchFamily="34" charset="0"/>
                          <a:ea typeface="Calibri" panose="020F0502020204030204" pitchFamily="34" charset="0"/>
                          <a:cs typeface="Calibri" panose="020F0502020204030204" pitchFamily="34" charset="0"/>
                        </a:rPr>
                        <a:t>er</a:t>
                      </a:r>
                      <a:r>
                        <a:rPr lang="en-GB" sz="1200" dirty="0">
                          <a:effectLst/>
                          <a:latin typeface="Calibri" panose="020F0502020204030204" pitchFamily="34" charset="0"/>
                          <a:ea typeface="Calibri" panose="020F0502020204030204" pitchFamily="34" charset="0"/>
                          <a:cs typeface="Calibri" panose="020F0502020204030204" pitchFamily="34" charset="0"/>
                        </a:rPr>
                        <a:t>, –</a:t>
                      </a:r>
                      <a:r>
                        <a:rPr lang="en-GB" sz="1200" dirty="0" err="1">
                          <a:effectLst/>
                          <a:latin typeface="Calibri" panose="020F0502020204030204" pitchFamily="34" charset="0"/>
                          <a:ea typeface="Calibri" panose="020F0502020204030204" pitchFamily="34" charset="0"/>
                          <a:cs typeface="Calibri" panose="020F0502020204030204" pitchFamily="34" charset="0"/>
                        </a:rPr>
                        <a:t>est</a:t>
                      </a:r>
                      <a:r>
                        <a:rPr lang="en-GB" sz="1200" dirty="0">
                          <a:effectLst/>
                          <a:latin typeface="Calibri" panose="020F0502020204030204" pitchFamily="34" charset="0"/>
                          <a:ea typeface="Calibri" panose="020F0502020204030204" pitchFamily="34" charset="0"/>
                          <a:cs typeface="Calibri" panose="020F0502020204030204" pitchFamily="34" charset="0"/>
                        </a:rPr>
                        <a:t> in adjectives and the use of –</a:t>
                      </a:r>
                      <a:r>
                        <a:rPr lang="en-GB" sz="1200" dirty="0" err="1">
                          <a:effectLst/>
                          <a:latin typeface="Calibri" panose="020F0502020204030204" pitchFamily="34" charset="0"/>
                          <a:ea typeface="Calibri" panose="020F0502020204030204" pitchFamily="34" charset="0"/>
                          <a:cs typeface="Calibri" panose="020F0502020204030204" pitchFamily="34" charset="0"/>
                        </a:rPr>
                        <a:t>ly</a:t>
                      </a:r>
                      <a:r>
                        <a:rPr lang="en-GB" sz="1200" dirty="0">
                          <a:effectLst/>
                          <a:latin typeface="Calibri" panose="020F0502020204030204" pitchFamily="34" charset="0"/>
                          <a:ea typeface="Calibri" panose="020F0502020204030204" pitchFamily="34" charset="0"/>
                          <a:cs typeface="Calibri" panose="020F0502020204030204" pitchFamily="34" charset="0"/>
                        </a:rPr>
                        <a:t> in Standard English to turn adjectives into </a:t>
                      </a:r>
                      <a:r>
                        <a:rPr lang="en-GB" sz="1200" dirty="0" smtClean="0">
                          <a:effectLst/>
                          <a:latin typeface="Calibri" panose="020F0502020204030204" pitchFamily="34" charset="0"/>
                          <a:ea typeface="Calibri" panose="020F0502020204030204" pitchFamily="34" charset="0"/>
                          <a:cs typeface="Calibri" panose="020F0502020204030204" pitchFamily="34" charset="0"/>
                        </a:rPr>
                        <a:t>adverbs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471472037"/>
                  </a:ext>
                </a:extLst>
              </a:tr>
              <a:tr h="650841">
                <a:tc>
                  <a:txBody>
                    <a:bodyPr/>
                    <a:lstStyle/>
                    <a:p>
                      <a:pPr>
                        <a:lnSpc>
                          <a:spcPct val="107000"/>
                        </a:lnSpc>
                        <a:spcAft>
                          <a:spcPts val="0"/>
                        </a:spcAft>
                      </a:pPr>
                      <a:r>
                        <a:rPr lang="en-GB" sz="1200">
                          <a:effectLst/>
                          <a:latin typeface="Calibri" panose="020F0502020204030204" pitchFamily="34" charset="0"/>
                          <a:ea typeface="Calibri" panose="020F0502020204030204" pitchFamily="34" charset="0"/>
                          <a:cs typeface="Calibri" panose="020F0502020204030204" pitchFamily="34" charset="0"/>
                        </a:rPr>
                        <a:t>Sentence</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171450" lvl="0" indent="-171450">
                        <a:lnSpc>
                          <a:spcPct val="107000"/>
                        </a:lnSpc>
                        <a:spcAft>
                          <a:spcPts val="0"/>
                        </a:spcAft>
                        <a:buFont typeface="Arial" panose="020B0604020202020204" pitchFamily="34" charset="0"/>
                        <a:buChar char="•"/>
                      </a:pPr>
                      <a:r>
                        <a:rPr lang="en-GB" sz="1200" dirty="0">
                          <a:effectLst/>
                          <a:latin typeface="Calibri" panose="020F0502020204030204" pitchFamily="34" charset="0"/>
                          <a:ea typeface="Calibri" panose="020F0502020204030204" pitchFamily="34" charset="0"/>
                          <a:cs typeface="Calibri" panose="020F0502020204030204" pitchFamily="34" charset="0"/>
                        </a:rPr>
                        <a:t>Subordination (using when, if, that, because) and co-ordination (using or, and, but)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171450" lvl="0" indent="-171450">
                        <a:lnSpc>
                          <a:spcPct val="107000"/>
                        </a:lnSpc>
                        <a:spcAft>
                          <a:spcPts val="0"/>
                        </a:spcAft>
                        <a:buFont typeface="Arial" panose="020B0604020202020204" pitchFamily="34" charset="0"/>
                        <a:buChar char="•"/>
                      </a:pPr>
                      <a:r>
                        <a:rPr lang="en-GB" sz="1200" dirty="0">
                          <a:effectLst/>
                          <a:latin typeface="Calibri" panose="020F0502020204030204" pitchFamily="34" charset="0"/>
                          <a:ea typeface="Calibri" panose="020F0502020204030204" pitchFamily="34" charset="0"/>
                          <a:cs typeface="Calibri" panose="020F0502020204030204" pitchFamily="34" charset="0"/>
                        </a:rPr>
                        <a:t>Expanded noun phrases for description and specification [for example, the blue butterfly, plain flour, the man in the moon]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171450" lvl="0" indent="-171450">
                        <a:lnSpc>
                          <a:spcPct val="107000"/>
                        </a:lnSpc>
                        <a:spcAft>
                          <a:spcPts val="0"/>
                        </a:spcAft>
                        <a:buFont typeface="Arial" panose="020B0604020202020204" pitchFamily="34" charset="0"/>
                        <a:buChar char="•"/>
                      </a:pPr>
                      <a:r>
                        <a:rPr lang="en-GB" sz="1200" dirty="0">
                          <a:effectLst/>
                          <a:latin typeface="Calibri" panose="020F0502020204030204" pitchFamily="34" charset="0"/>
                          <a:ea typeface="Calibri" panose="020F0502020204030204" pitchFamily="34" charset="0"/>
                          <a:cs typeface="Calibri" panose="020F0502020204030204" pitchFamily="34" charset="0"/>
                        </a:rPr>
                        <a:t>How the grammatical patterns in a sentence indicate its function as a statement, question, exclamation or </a:t>
                      </a:r>
                      <a:r>
                        <a:rPr lang="en-GB" sz="1200" dirty="0" smtClean="0">
                          <a:effectLst/>
                          <a:latin typeface="Calibri" panose="020F0502020204030204" pitchFamily="34" charset="0"/>
                          <a:ea typeface="Calibri" panose="020F0502020204030204" pitchFamily="34" charset="0"/>
                          <a:cs typeface="Calibri" panose="020F0502020204030204" pitchFamily="34" charset="0"/>
                        </a:rPr>
                        <a:t>command</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897020084"/>
                  </a:ext>
                </a:extLst>
              </a:tr>
              <a:tr h="336884">
                <a:tc>
                  <a:txBody>
                    <a:bodyPr/>
                    <a:lstStyle/>
                    <a:p>
                      <a:pPr>
                        <a:lnSpc>
                          <a:spcPct val="107000"/>
                        </a:lnSpc>
                        <a:spcAft>
                          <a:spcPts val="0"/>
                        </a:spcAft>
                      </a:pPr>
                      <a:r>
                        <a:rPr lang="en-GB" sz="1200">
                          <a:effectLst/>
                          <a:latin typeface="Calibri" panose="020F0502020204030204" pitchFamily="34" charset="0"/>
                          <a:ea typeface="Calibri" panose="020F0502020204030204" pitchFamily="34" charset="0"/>
                          <a:cs typeface="Calibri" panose="020F0502020204030204" pitchFamily="34" charset="0"/>
                        </a:rPr>
                        <a:t>Text</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171450" lvl="0" indent="-171450">
                        <a:lnSpc>
                          <a:spcPct val="107000"/>
                        </a:lnSpc>
                        <a:spcAft>
                          <a:spcPts val="0"/>
                        </a:spcAft>
                        <a:buFont typeface="Arial" panose="020B0604020202020204" pitchFamily="34" charset="0"/>
                        <a:buChar char="•"/>
                      </a:pPr>
                      <a:r>
                        <a:rPr lang="en-GB" sz="1200" dirty="0">
                          <a:effectLst/>
                          <a:latin typeface="Calibri" panose="020F0502020204030204" pitchFamily="34" charset="0"/>
                          <a:ea typeface="Calibri" panose="020F0502020204030204" pitchFamily="34" charset="0"/>
                          <a:cs typeface="Calibri" panose="020F0502020204030204" pitchFamily="34" charset="0"/>
                        </a:rPr>
                        <a:t>Correct choice and consistent use of present tense and past tense throughout writing</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171450" lvl="0" indent="-171450">
                        <a:lnSpc>
                          <a:spcPct val="107000"/>
                        </a:lnSpc>
                        <a:spcAft>
                          <a:spcPts val="0"/>
                        </a:spcAft>
                        <a:buFont typeface="Arial" panose="020B0604020202020204" pitchFamily="34" charset="0"/>
                        <a:buChar char="•"/>
                      </a:pPr>
                      <a:r>
                        <a:rPr lang="en-GB" sz="1200" dirty="0">
                          <a:effectLst/>
                          <a:latin typeface="Calibri" panose="020F0502020204030204" pitchFamily="34" charset="0"/>
                          <a:ea typeface="Calibri" panose="020F0502020204030204" pitchFamily="34" charset="0"/>
                          <a:cs typeface="Calibri" panose="020F0502020204030204" pitchFamily="34" charset="0"/>
                        </a:rPr>
                        <a:t> Use of the progressive form of verbs in the present and past tense to mark actions in progress [for example, she is drumming, he was shouting</a:t>
                      </a:r>
                      <a:r>
                        <a:rPr lang="en-GB" sz="1200" dirty="0" smtClean="0">
                          <a:effectLst/>
                          <a:latin typeface="Calibri" panose="020F0502020204030204" pitchFamily="34" charset="0"/>
                          <a:ea typeface="Calibri" panose="020F0502020204030204" pitchFamily="34" charset="0"/>
                          <a:cs typeface="Calibri" panose="020F0502020204030204" pitchFamily="34" charset="0"/>
                        </a:rPr>
                        <a:t>]</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812461"/>
                  </a:ext>
                </a:extLst>
              </a:tr>
              <a:tr h="336884">
                <a:tc>
                  <a:txBody>
                    <a:bodyPr/>
                    <a:lstStyle/>
                    <a:p>
                      <a:pPr>
                        <a:lnSpc>
                          <a:spcPct val="107000"/>
                        </a:lnSpc>
                        <a:spcAft>
                          <a:spcPts val="0"/>
                        </a:spcAft>
                      </a:pPr>
                      <a:r>
                        <a:rPr lang="en-GB" sz="1200">
                          <a:effectLst/>
                          <a:latin typeface="Calibri" panose="020F0502020204030204" pitchFamily="34" charset="0"/>
                          <a:ea typeface="Calibri" panose="020F0502020204030204" pitchFamily="34" charset="0"/>
                          <a:cs typeface="Calibri" panose="020F0502020204030204" pitchFamily="34" charset="0"/>
                        </a:rPr>
                        <a:t>Punctuation</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171450" lvl="0" indent="-171450">
                        <a:lnSpc>
                          <a:spcPct val="107000"/>
                        </a:lnSpc>
                        <a:spcAft>
                          <a:spcPts val="0"/>
                        </a:spcAft>
                        <a:buFont typeface="Arial" panose="020B0604020202020204" pitchFamily="34" charset="0"/>
                        <a:buChar char="•"/>
                      </a:pPr>
                      <a:r>
                        <a:rPr lang="en-GB" sz="1200" dirty="0">
                          <a:effectLst/>
                          <a:latin typeface="Calibri" panose="020F0502020204030204" pitchFamily="34" charset="0"/>
                          <a:ea typeface="Calibri" panose="020F0502020204030204" pitchFamily="34" charset="0"/>
                          <a:cs typeface="Calibri" panose="020F0502020204030204" pitchFamily="34" charset="0"/>
                        </a:rPr>
                        <a:t>Use of capital letters, full stops, question marks and exclamation marks to demarcate sentences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171450" lvl="0" indent="-171450">
                        <a:lnSpc>
                          <a:spcPct val="107000"/>
                        </a:lnSpc>
                        <a:spcAft>
                          <a:spcPts val="0"/>
                        </a:spcAft>
                        <a:buFont typeface="Arial" panose="020B0604020202020204" pitchFamily="34" charset="0"/>
                        <a:buChar char="•"/>
                      </a:pPr>
                      <a:r>
                        <a:rPr lang="en-GB" sz="1200" dirty="0">
                          <a:effectLst/>
                          <a:latin typeface="Calibri" panose="020F0502020204030204" pitchFamily="34" charset="0"/>
                          <a:ea typeface="Calibri" panose="020F0502020204030204" pitchFamily="34" charset="0"/>
                          <a:cs typeface="Calibri" panose="020F0502020204030204" pitchFamily="34" charset="0"/>
                        </a:rPr>
                        <a:t>Commas to separate items in a list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171450" lvl="0" indent="-171450">
                        <a:lnSpc>
                          <a:spcPct val="107000"/>
                        </a:lnSpc>
                        <a:spcAft>
                          <a:spcPts val="0"/>
                        </a:spcAft>
                        <a:buFont typeface="Arial" panose="020B0604020202020204" pitchFamily="34" charset="0"/>
                        <a:buChar char="•"/>
                      </a:pPr>
                      <a:r>
                        <a:rPr lang="en-GB" sz="1200" dirty="0">
                          <a:effectLst/>
                          <a:latin typeface="Calibri" panose="020F0502020204030204" pitchFamily="34" charset="0"/>
                          <a:ea typeface="Calibri" panose="020F0502020204030204" pitchFamily="34" charset="0"/>
                          <a:cs typeface="Calibri" panose="020F0502020204030204" pitchFamily="34" charset="0"/>
                        </a:rPr>
                        <a:t>Apostrophes to mark where letters are missing in spelling and to mark singular possession in nouns [for example, the girl’s name</a:t>
                      </a:r>
                      <a:r>
                        <a:rPr lang="en-GB" sz="1200" dirty="0" smtClean="0">
                          <a:effectLst/>
                          <a:latin typeface="Calibri" panose="020F0502020204030204" pitchFamily="34" charset="0"/>
                          <a:ea typeface="Calibri" panose="020F0502020204030204" pitchFamily="34" charset="0"/>
                          <a:cs typeface="Calibri" panose="020F0502020204030204" pitchFamily="34" charset="0"/>
                        </a:rPr>
                        <a:t>]</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535769682"/>
                  </a:ext>
                </a:extLst>
              </a:tr>
              <a:tr h="336884">
                <a:tc>
                  <a:txBody>
                    <a:bodyPr/>
                    <a:lstStyle/>
                    <a:p>
                      <a:pPr>
                        <a:lnSpc>
                          <a:spcPct val="107000"/>
                        </a:lnSpc>
                        <a:spcAft>
                          <a:spcPts val="0"/>
                        </a:spcAft>
                      </a:pPr>
                      <a:r>
                        <a:rPr lang="en-GB" sz="1200" dirty="0">
                          <a:effectLst/>
                          <a:latin typeface="Calibri" panose="020F0502020204030204" pitchFamily="34" charset="0"/>
                          <a:ea typeface="Calibri" panose="020F0502020204030204" pitchFamily="34" charset="0"/>
                          <a:cs typeface="Calibri" panose="020F0502020204030204" pitchFamily="34" charset="0"/>
                        </a:rPr>
                        <a:t>Terminology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200" dirty="0">
                          <a:effectLst/>
                          <a:latin typeface="Calibri" panose="020F0502020204030204" pitchFamily="34" charset="0"/>
                          <a:ea typeface="Calibri" panose="020F0502020204030204" pitchFamily="34" charset="0"/>
                          <a:cs typeface="Calibri" panose="020F0502020204030204" pitchFamily="34" charset="0"/>
                        </a:rPr>
                        <a:t>noun, noun phrase, statement, question, exclamation, command, compound, suffix, adjective, adverb, verb tense (past, present), apostrophe, </a:t>
                      </a:r>
                      <a:r>
                        <a:rPr lang="en-GB" sz="1200" dirty="0" smtClean="0">
                          <a:effectLst/>
                          <a:latin typeface="Calibri" panose="020F0502020204030204" pitchFamily="34" charset="0"/>
                          <a:ea typeface="Calibri" panose="020F0502020204030204" pitchFamily="34" charset="0"/>
                          <a:cs typeface="Calibri" panose="020F0502020204030204" pitchFamily="34" charset="0"/>
                        </a:rPr>
                        <a:t>comma</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65697399"/>
                  </a:ext>
                </a:extLst>
              </a:tr>
            </a:tbl>
          </a:graphicData>
        </a:graphic>
      </p:graphicFrame>
      <p:sp>
        <p:nvSpPr>
          <p:cNvPr id="3" name="Rectangle 2"/>
          <p:cNvSpPr/>
          <p:nvPr/>
        </p:nvSpPr>
        <p:spPr>
          <a:xfrm>
            <a:off x="9370899" y="6618280"/>
            <a:ext cx="2475358" cy="281231"/>
          </a:xfrm>
          <a:prstGeom prst="rect">
            <a:avLst/>
          </a:prstGeom>
        </p:spPr>
        <p:txBody>
          <a:bodyPr wrap="none">
            <a:spAutoFit/>
          </a:bodyPr>
          <a:lstStyle/>
          <a:p>
            <a:pPr>
              <a:lnSpc>
                <a:spcPct val="107000"/>
              </a:lnSpc>
              <a:spcAft>
                <a:spcPts val="800"/>
              </a:spcAft>
            </a:pPr>
            <a:r>
              <a:rPr lang="en-GB" sz="1200" i="1" dirty="0">
                <a:latin typeface="Calibri" panose="020F0502020204030204" pitchFamily="34" charset="0"/>
                <a:ea typeface="Calibri" panose="020F0502020204030204" pitchFamily="34" charset="0"/>
                <a:cs typeface="Calibri" panose="020F0502020204030204" pitchFamily="34" charset="0"/>
              </a:rPr>
              <a:t>Information from English Appendix 2</a:t>
            </a:r>
            <a:endParaRPr lang="en-GB" sz="1100" i="1"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7011199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5286" y="232248"/>
            <a:ext cx="7244863" cy="672612"/>
          </a:xfrm>
          <a:solidFill>
            <a:schemeClr val="accent1">
              <a:lumMod val="60000"/>
              <a:lumOff val="40000"/>
            </a:schemeClr>
          </a:solidFill>
        </p:spPr>
        <p:txBody>
          <a:bodyPr>
            <a:normAutofit fontScale="90000"/>
          </a:bodyPr>
          <a:lstStyle/>
          <a:p>
            <a:pPr algn="ctr"/>
            <a:r>
              <a:rPr lang="en-GB" sz="2800" b="1" u="sng" dirty="0" smtClean="0">
                <a:latin typeface="+mn-lt"/>
              </a:rPr>
              <a:t/>
            </a:r>
            <a:br>
              <a:rPr lang="en-GB" sz="2800" b="1" u="sng" dirty="0" smtClean="0">
                <a:latin typeface="+mn-lt"/>
              </a:rPr>
            </a:br>
            <a:r>
              <a:rPr lang="en-GB" sz="2800" b="1" u="sng" dirty="0">
                <a:latin typeface="+mn-lt"/>
              </a:rPr>
              <a:t>Key Stage Overview - Grammar and </a:t>
            </a:r>
            <a:r>
              <a:rPr lang="en-GB" sz="2800" b="1" u="sng" dirty="0" smtClean="0">
                <a:latin typeface="+mn-lt"/>
              </a:rPr>
              <a:t>Punctuation</a:t>
            </a:r>
            <a:r>
              <a:rPr lang="en-GB" sz="2800" b="1" dirty="0">
                <a:latin typeface="+mn-lt"/>
              </a:rPr>
              <a:t/>
            </a:r>
            <a:br>
              <a:rPr lang="en-GB" sz="2800" b="1" dirty="0">
                <a:latin typeface="+mn-lt"/>
              </a:rPr>
            </a:br>
            <a:endParaRPr lang="en-GB" sz="2800" b="1" dirty="0">
              <a:latin typeface="+mn-lt"/>
            </a:endParaRPr>
          </a:p>
        </p:txBody>
      </p:sp>
      <p:pic>
        <p:nvPicPr>
          <p:cNvPr id="4" name="Picture 3">
            <a:extLst>
              <a:ext uri="{FF2B5EF4-FFF2-40B4-BE49-F238E27FC236}">
                <a16:creationId xmlns:a16="http://schemas.microsoft.com/office/drawing/2014/main" id="{F0AF5E37-ACC6-16B0-8CC7-B0B250D4F5E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8867" y="232248"/>
            <a:ext cx="569742" cy="672612"/>
          </a:xfrm>
          <a:prstGeom prst="rect">
            <a:avLst/>
          </a:prstGeom>
          <a:noFill/>
          <a:ln>
            <a:noFill/>
          </a:ln>
        </p:spPr>
      </p:pic>
      <p:sp>
        <p:nvSpPr>
          <p:cNvPr id="6" name="TextBox 5"/>
          <p:cNvSpPr txBox="1"/>
          <p:nvPr/>
        </p:nvSpPr>
        <p:spPr>
          <a:xfrm>
            <a:off x="318866" y="1048562"/>
            <a:ext cx="4635271" cy="1569660"/>
          </a:xfrm>
          <a:prstGeom prst="rect">
            <a:avLst/>
          </a:prstGeom>
          <a:noFill/>
        </p:spPr>
        <p:txBody>
          <a:bodyPr wrap="square" rtlCol="0">
            <a:spAutoFit/>
          </a:bodyPr>
          <a:lstStyle/>
          <a:p>
            <a:endParaRPr lang="en-GB" sz="2200" b="1" dirty="0"/>
          </a:p>
          <a:p>
            <a:endParaRPr lang="en-GB" dirty="0" smtClean="0"/>
          </a:p>
          <a:p>
            <a:endParaRPr lang="en-GB" sz="1600" dirty="0"/>
          </a:p>
          <a:p>
            <a:endParaRPr lang="en-GB" dirty="0"/>
          </a:p>
          <a:p>
            <a:endParaRPr lang="en-GB" sz="2200" dirty="0"/>
          </a:p>
        </p:txBody>
      </p:sp>
      <p:graphicFrame>
        <p:nvGraphicFramePr>
          <p:cNvPr id="7" name="Content Placeholder 4"/>
          <p:cNvGraphicFramePr>
            <a:graphicFrameLocks/>
          </p:cNvGraphicFramePr>
          <p:nvPr>
            <p:extLst>
              <p:ext uri="{D42A27DB-BD31-4B8C-83A1-F6EECF244321}">
                <p14:modId xmlns:p14="http://schemas.microsoft.com/office/powerpoint/2010/main" val="1472001096"/>
              </p:ext>
            </p:extLst>
          </p:nvPr>
        </p:nvGraphicFramePr>
        <p:xfrm>
          <a:off x="318866" y="1293433"/>
          <a:ext cx="11527391" cy="5195294"/>
        </p:xfrm>
        <a:graphic>
          <a:graphicData uri="http://schemas.openxmlformats.org/drawingml/2006/table">
            <a:tbl>
              <a:tblPr firstRow="1" firstCol="1" bandRow="1">
                <a:tableStyleId>{5C22544A-7EE6-4342-B048-85BDC9FD1C3A}</a:tableStyleId>
              </a:tblPr>
              <a:tblGrid>
                <a:gridCol w="1960310">
                  <a:extLst>
                    <a:ext uri="{9D8B030D-6E8A-4147-A177-3AD203B41FA5}">
                      <a16:colId xmlns:a16="http://schemas.microsoft.com/office/drawing/2014/main" val="696720178"/>
                    </a:ext>
                  </a:extLst>
                </a:gridCol>
                <a:gridCol w="9567081">
                  <a:extLst>
                    <a:ext uri="{9D8B030D-6E8A-4147-A177-3AD203B41FA5}">
                      <a16:colId xmlns:a16="http://schemas.microsoft.com/office/drawing/2014/main" val="686099285"/>
                    </a:ext>
                  </a:extLst>
                </a:gridCol>
              </a:tblGrid>
              <a:tr h="276060">
                <a:tc gridSpan="2">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800" b="1" u="none" dirty="0" smtClean="0"/>
                        <a:t>Year 3</a:t>
                      </a:r>
                      <a:r>
                        <a:rPr lang="en-GB" sz="1800" b="1" u="none" baseline="0" dirty="0" smtClean="0"/>
                        <a:t> </a:t>
                      </a:r>
                      <a:r>
                        <a:rPr lang="en-GB" sz="1800" b="1" u="none" dirty="0" smtClean="0"/>
                        <a:t>Statutory Requirements</a:t>
                      </a:r>
                      <a:endParaRPr lang="en-GB" sz="1800" u="none" dirty="0" smtClean="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hMerge="1">
                  <a:txBody>
                    <a:bodyPr/>
                    <a:lstStyle/>
                    <a:p>
                      <a:pPr marL="492125">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8460037"/>
                  </a:ext>
                </a:extLst>
              </a:tr>
              <a:tr h="2027760">
                <a:tc>
                  <a:txBody>
                    <a:bodyPr/>
                    <a:lstStyle/>
                    <a:p>
                      <a:r>
                        <a:rPr lang="en-GB" sz="1200" b="1" kern="1200" dirty="0" smtClean="0">
                          <a:solidFill>
                            <a:schemeClr val="lt1"/>
                          </a:solidFill>
                          <a:effectLst/>
                          <a:latin typeface="+mn-lt"/>
                          <a:ea typeface="+mn-ea"/>
                          <a:cs typeface="+mn-cs"/>
                        </a:rPr>
                        <a:t>In years 3 and 4, Pupils should be taught to: </a:t>
                      </a:r>
                      <a:endParaRPr lang="en-GB" sz="1200" b="1" kern="1200" dirty="0">
                        <a:solidFill>
                          <a:schemeClr val="lt1"/>
                        </a:solidFill>
                        <a:effectLst/>
                        <a:latin typeface="+mn-lt"/>
                        <a:ea typeface="+mn-ea"/>
                        <a:cs typeface="+mn-cs"/>
                      </a:endParaRPr>
                    </a:p>
                  </a:txBody>
                  <a:tcPr marL="68580" marR="68580" marT="0" marB="0"/>
                </a:tc>
                <a:tc>
                  <a:txBody>
                    <a:bodyPr/>
                    <a:lstStyle/>
                    <a:p>
                      <a:pPr marL="0" lvl="0" indent="0" algn="l">
                        <a:buFont typeface="Arial" panose="020B0604020202020204" pitchFamily="34" charset="0"/>
                        <a:buNone/>
                      </a:pPr>
                      <a:r>
                        <a:rPr lang="en-GB" sz="1200" kern="1200" dirty="0" smtClean="0">
                          <a:solidFill>
                            <a:schemeClr val="dk1"/>
                          </a:solidFill>
                          <a:effectLst/>
                          <a:latin typeface="+mn-lt"/>
                          <a:ea typeface="+mn-ea"/>
                          <a:cs typeface="+mn-cs"/>
                        </a:rPr>
                        <a:t>develop their understanding of the concepts set out in English Appendix 2 by: </a:t>
                      </a:r>
                    </a:p>
                    <a:p>
                      <a:pPr marL="171450" lvl="0" indent="-171450" algn="l">
                        <a:buFont typeface="Arial" panose="020B0604020202020204" pitchFamily="34" charset="0"/>
                        <a:buChar char="•"/>
                      </a:pPr>
                      <a:r>
                        <a:rPr lang="en-GB" sz="1200" kern="1200" dirty="0" smtClean="0">
                          <a:solidFill>
                            <a:schemeClr val="dk1"/>
                          </a:solidFill>
                          <a:effectLst/>
                          <a:latin typeface="+mn-lt"/>
                          <a:ea typeface="+mn-ea"/>
                          <a:cs typeface="+mn-cs"/>
                        </a:rPr>
                        <a:t>extending the range of sentences with more than one clause by using a wider range of conjunctions, including when, if, because, although </a:t>
                      </a:r>
                    </a:p>
                    <a:p>
                      <a:pPr marL="171450" lvl="0" indent="-171450" algn="l">
                        <a:buFont typeface="Arial" panose="020B0604020202020204" pitchFamily="34" charset="0"/>
                        <a:buChar char="•"/>
                      </a:pPr>
                      <a:r>
                        <a:rPr lang="en-GB" sz="1200" kern="1200" dirty="0" smtClean="0">
                          <a:solidFill>
                            <a:schemeClr val="dk1"/>
                          </a:solidFill>
                          <a:effectLst/>
                          <a:latin typeface="+mn-lt"/>
                          <a:ea typeface="+mn-ea"/>
                          <a:cs typeface="+mn-cs"/>
                        </a:rPr>
                        <a:t>using the present perfect form of verbs in contrast to the past tense </a:t>
                      </a:r>
                    </a:p>
                    <a:p>
                      <a:pPr marL="171450" lvl="0" indent="-171450" algn="l">
                        <a:buFont typeface="Arial" panose="020B0604020202020204" pitchFamily="34" charset="0"/>
                        <a:buChar char="•"/>
                      </a:pPr>
                      <a:r>
                        <a:rPr lang="en-GB" sz="1200" kern="1200" dirty="0" smtClean="0">
                          <a:solidFill>
                            <a:schemeClr val="dk1"/>
                          </a:solidFill>
                          <a:effectLst/>
                          <a:latin typeface="+mn-lt"/>
                          <a:ea typeface="+mn-ea"/>
                          <a:cs typeface="+mn-cs"/>
                        </a:rPr>
                        <a:t>choosing nouns or pronouns appropriately for clarity and cohesion and to avoid repetition </a:t>
                      </a:r>
                    </a:p>
                    <a:p>
                      <a:pPr marL="171450" lvl="0" indent="-171450" algn="l">
                        <a:buFont typeface="Arial" panose="020B0604020202020204" pitchFamily="34" charset="0"/>
                        <a:buChar char="•"/>
                      </a:pPr>
                      <a:r>
                        <a:rPr lang="en-GB" sz="1200" kern="1200" dirty="0" smtClean="0">
                          <a:solidFill>
                            <a:schemeClr val="dk1"/>
                          </a:solidFill>
                          <a:effectLst/>
                          <a:latin typeface="+mn-lt"/>
                          <a:ea typeface="+mn-ea"/>
                          <a:cs typeface="+mn-cs"/>
                        </a:rPr>
                        <a:t>using conjunctions, adverbs and prepositions to express time and cause </a:t>
                      </a:r>
                    </a:p>
                    <a:p>
                      <a:pPr marL="171450" lvl="0" indent="-171450" algn="l">
                        <a:buFont typeface="Arial" panose="020B0604020202020204" pitchFamily="34" charset="0"/>
                        <a:buChar char="•"/>
                      </a:pPr>
                      <a:r>
                        <a:rPr lang="en-GB" sz="1200" kern="1200" dirty="0" smtClean="0">
                          <a:solidFill>
                            <a:schemeClr val="dk1"/>
                          </a:solidFill>
                          <a:effectLst/>
                          <a:latin typeface="+mn-lt"/>
                          <a:ea typeface="+mn-ea"/>
                          <a:cs typeface="+mn-cs"/>
                        </a:rPr>
                        <a:t>using fronted adverbials </a:t>
                      </a:r>
                    </a:p>
                    <a:p>
                      <a:pPr marL="171450" lvl="0" indent="-171450" algn="l">
                        <a:buFont typeface="Arial" panose="020B0604020202020204" pitchFamily="34" charset="0"/>
                        <a:buChar char="•"/>
                      </a:pPr>
                      <a:r>
                        <a:rPr lang="en-GB" sz="1200" kern="1200" dirty="0" smtClean="0">
                          <a:solidFill>
                            <a:schemeClr val="dk1"/>
                          </a:solidFill>
                          <a:effectLst/>
                          <a:latin typeface="+mn-lt"/>
                          <a:ea typeface="+mn-ea"/>
                          <a:cs typeface="+mn-cs"/>
                        </a:rPr>
                        <a:t>learning the grammar for years 3 and 4 in English Appendix 2  (see grid below)</a:t>
                      </a:r>
                    </a:p>
                    <a:p>
                      <a:pPr lvl="0" algn="l"/>
                      <a:r>
                        <a:rPr lang="en-GB" sz="1200" kern="1200" dirty="0" smtClean="0">
                          <a:solidFill>
                            <a:schemeClr val="dk1"/>
                          </a:solidFill>
                          <a:effectLst/>
                          <a:latin typeface="+mn-lt"/>
                          <a:ea typeface="+mn-ea"/>
                          <a:cs typeface="+mn-cs"/>
                        </a:rPr>
                        <a:t>indicate grammatical and other features by: </a:t>
                      </a:r>
                    </a:p>
                    <a:p>
                      <a:pPr marL="171450" lvl="0" indent="-171450" algn="l">
                        <a:buFont typeface="Arial" panose="020B0604020202020204" pitchFamily="34" charset="0"/>
                        <a:buChar char="•"/>
                      </a:pPr>
                      <a:r>
                        <a:rPr lang="en-GB" sz="1200" kern="1200" dirty="0" smtClean="0">
                          <a:solidFill>
                            <a:schemeClr val="dk1"/>
                          </a:solidFill>
                          <a:effectLst/>
                          <a:latin typeface="+mn-lt"/>
                          <a:ea typeface="+mn-ea"/>
                          <a:cs typeface="+mn-cs"/>
                        </a:rPr>
                        <a:t>using commas after fronted adverbials </a:t>
                      </a:r>
                    </a:p>
                    <a:p>
                      <a:pPr marL="171450" lvl="0" indent="-171450" algn="l">
                        <a:buFont typeface="Arial" panose="020B0604020202020204" pitchFamily="34" charset="0"/>
                        <a:buChar char="•"/>
                      </a:pPr>
                      <a:r>
                        <a:rPr lang="en-GB" sz="1200" kern="1200" dirty="0" smtClean="0">
                          <a:solidFill>
                            <a:schemeClr val="dk1"/>
                          </a:solidFill>
                          <a:effectLst/>
                          <a:latin typeface="+mn-lt"/>
                          <a:ea typeface="+mn-ea"/>
                          <a:cs typeface="+mn-cs"/>
                        </a:rPr>
                        <a:t>indicating possession by using the possessive apostrophe with plural nouns </a:t>
                      </a:r>
                    </a:p>
                    <a:p>
                      <a:pPr marL="171450" lvl="0" indent="-171450" algn="l">
                        <a:buFont typeface="Arial" panose="020B0604020202020204" pitchFamily="34" charset="0"/>
                        <a:buChar char="•"/>
                      </a:pPr>
                      <a:r>
                        <a:rPr lang="en-GB" sz="1200" kern="1200" dirty="0" smtClean="0">
                          <a:solidFill>
                            <a:schemeClr val="dk1"/>
                          </a:solidFill>
                          <a:effectLst/>
                          <a:latin typeface="+mn-lt"/>
                          <a:ea typeface="+mn-ea"/>
                          <a:cs typeface="+mn-cs"/>
                        </a:rPr>
                        <a:t>using and punctuating direct speech </a:t>
                      </a:r>
                    </a:p>
                    <a:p>
                      <a:pPr marL="171450" lvl="0" indent="-171450" algn="l">
                        <a:buFont typeface="Arial" panose="020B0604020202020204" pitchFamily="34" charset="0"/>
                        <a:buChar char="•"/>
                      </a:pPr>
                      <a:r>
                        <a:rPr lang="en-GB" sz="1200" kern="1200" dirty="0" smtClean="0">
                          <a:solidFill>
                            <a:schemeClr val="dk1"/>
                          </a:solidFill>
                          <a:effectLst/>
                          <a:latin typeface="+mn-lt"/>
                          <a:ea typeface="+mn-ea"/>
                          <a:cs typeface="+mn-cs"/>
                        </a:rPr>
                        <a:t>use and understand the grammatical terminology in English Appendix 2 accurately and appropriately when discussing their writing and reading.</a:t>
                      </a:r>
                      <a:endParaRPr lang="en-GB" sz="1200" kern="1200" dirty="0">
                        <a:solidFill>
                          <a:schemeClr val="dk1"/>
                        </a:solidFill>
                        <a:effectLst/>
                        <a:latin typeface="+mn-lt"/>
                        <a:ea typeface="+mn-ea"/>
                        <a:cs typeface="+mn-cs"/>
                      </a:endParaRPr>
                    </a:p>
                  </a:txBody>
                  <a:tcPr marL="68580" marR="68580" marT="0" marB="0"/>
                </a:tc>
                <a:extLst>
                  <a:ext uri="{0D108BD9-81ED-4DB2-BD59-A6C34878D82A}">
                    <a16:rowId xmlns:a16="http://schemas.microsoft.com/office/drawing/2014/main" val="2222074148"/>
                  </a:ext>
                </a:extLst>
              </a:tr>
              <a:tr h="611122">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1200" dirty="0" smtClean="0">
                          <a:effectLst/>
                          <a:latin typeface="Calibri" panose="020F0502020204030204" pitchFamily="34" charset="0"/>
                          <a:ea typeface="Calibri" panose="020F0502020204030204" pitchFamily="34" charset="0"/>
                          <a:cs typeface="Calibri" panose="020F0502020204030204" pitchFamily="34" charset="0"/>
                        </a:rPr>
                        <a:t>Word </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171450" lvl="0" indent="-171450">
                        <a:lnSpc>
                          <a:spcPct val="107000"/>
                        </a:lnSpc>
                        <a:spcAft>
                          <a:spcPts val="0"/>
                        </a:spcAft>
                        <a:buFont typeface="Arial" panose="020B0604020202020204" pitchFamily="34" charset="0"/>
                        <a:buChar char="•"/>
                      </a:pPr>
                      <a:r>
                        <a:rPr lang="en-GB" sz="1200" dirty="0">
                          <a:effectLst/>
                          <a:latin typeface="Calibri" panose="020F0502020204030204" pitchFamily="34" charset="0"/>
                          <a:ea typeface="Calibri" panose="020F0502020204030204" pitchFamily="34" charset="0"/>
                          <a:cs typeface="Calibri" panose="020F0502020204030204" pitchFamily="34" charset="0"/>
                        </a:rPr>
                        <a:t>Formation of nouns using a range of prefixes [for example super–, anti–, auto–]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marL="171450" lvl="0" indent="-171450">
                        <a:lnSpc>
                          <a:spcPct val="107000"/>
                        </a:lnSpc>
                        <a:spcAft>
                          <a:spcPts val="0"/>
                        </a:spcAft>
                        <a:buFont typeface="Arial" panose="020B0604020202020204" pitchFamily="34" charset="0"/>
                        <a:buChar char="•"/>
                      </a:pPr>
                      <a:r>
                        <a:rPr lang="en-GB" sz="1200" dirty="0">
                          <a:effectLst/>
                          <a:latin typeface="Calibri" panose="020F0502020204030204" pitchFamily="34" charset="0"/>
                          <a:ea typeface="Calibri" panose="020F0502020204030204" pitchFamily="34" charset="0"/>
                          <a:cs typeface="Calibri" panose="020F0502020204030204" pitchFamily="34" charset="0"/>
                        </a:rPr>
                        <a:t>Use of the forms a or an according to whether the next word begins with a consonant or a vowel [for example, a rock, an open box]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marL="171450" lvl="0" indent="-171450">
                        <a:lnSpc>
                          <a:spcPct val="107000"/>
                        </a:lnSpc>
                        <a:spcAft>
                          <a:spcPts val="0"/>
                        </a:spcAft>
                        <a:buFont typeface="Arial" panose="020B0604020202020204" pitchFamily="34" charset="0"/>
                        <a:buChar char="•"/>
                      </a:pPr>
                      <a:r>
                        <a:rPr lang="en-GB" sz="1200" dirty="0">
                          <a:effectLst/>
                          <a:latin typeface="Calibri" panose="020F0502020204030204" pitchFamily="34" charset="0"/>
                          <a:ea typeface="Calibri" panose="020F0502020204030204" pitchFamily="34" charset="0"/>
                          <a:cs typeface="Calibri" panose="020F0502020204030204" pitchFamily="34" charset="0"/>
                        </a:rPr>
                        <a:t>Word families based on common words, showing how words are related in form and meaning [for example, solve, solution, solver, dissolve, insoluble</a:t>
                      </a:r>
                      <a:r>
                        <a:rPr lang="en-GB" sz="1200" dirty="0" smtClean="0">
                          <a:effectLst/>
                          <a:latin typeface="Calibri" panose="020F0502020204030204" pitchFamily="34" charset="0"/>
                          <a:ea typeface="Calibri" panose="020F0502020204030204" pitchFamily="34" charset="0"/>
                          <a:cs typeface="Calibri" panose="020F0502020204030204" pitchFamily="34" charset="0"/>
                        </a:rPr>
                        <a:t>]</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471472037"/>
                  </a:ext>
                </a:extLst>
              </a:tr>
              <a:tr h="421920">
                <a:tc>
                  <a:txBody>
                    <a:bodyPr/>
                    <a:lstStyle/>
                    <a:p>
                      <a:pPr>
                        <a:lnSpc>
                          <a:spcPct val="107000"/>
                        </a:lnSpc>
                        <a:spcAft>
                          <a:spcPts val="0"/>
                        </a:spcAft>
                      </a:pPr>
                      <a:r>
                        <a:rPr lang="en-GB" sz="1200">
                          <a:effectLst/>
                          <a:latin typeface="Calibri" panose="020F0502020204030204" pitchFamily="34" charset="0"/>
                          <a:ea typeface="Calibri" panose="020F0502020204030204" pitchFamily="34" charset="0"/>
                          <a:cs typeface="Calibri" panose="020F0502020204030204" pitchFamily="34" charset="0"/>
                        </a:rPr>
                        <a:t>Sentence</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171450" lvl="0" indent="-171450">
                        <a:lnSpc>
                          <a:spcPct val="107000"/>
                        </a:lnSpc>
                        <a:spcAft>
                          <a:spcPts val="0"/>
                        </a:spcAft>
                        <a:buFont typeface="Arial" panose="020B0604020202020204" pitchFamily="34" charset="0"/>
                        <a:buChar char="•"/>
                      </a:pPr>
                      <a:r>
                        <a:rPr lang="en-GB" sz="1200" dirty="0">
                          <a:effectLst/>
                          <a:latin typeface="Calibri" panose="020F0502020204030204" pitchFamily="34" charset="0"/>
                          <a:ea typeface="Calibri" panose="020F0502020204030204" pitchFamily="34" charset="0"/>
                          <a:cs typeface="Calibri" panose="020F0502020204030204" pitchFamily="34" charset="0"/>
                        </a:rPr>
                        <a:t>Expressing time, place and cause using conjunctions [for example, when, before, after, while, so, because], adverbs [for example, then, next, soon, therefore], or prepositions [for example, before, after, during, in, because of</a:t>
                      </a:r>
                      <a:r>
                        <a:rPr lang="en-GB" sz="1200" dirty="0" smtClean="0">
                          <a:effectLst/>
                          <a:latin typeface="Calibri" panose="020F0502020204030204" pitchFamily="34" charset="0"/>
                          <a:ea typeface="Calibri" panose="020F0502020204030204" pitchFamily="34" charset="0"/>
                          <a:cs typeface="Calibri" panose="020F0502020204030204" pitchFamily="34" charset="0"/>
                        </a:rPr>
                        <a:t>]</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897020084"/>
                  </a:ext>
                </a:extLst>
              </a:tr>
              <a:tr h="336884">
                <a:tc>
                  <a:txBody>
                    <a:bodyPr/>
                    <a:lstStyle/>
                    <a:p>
                      <a:pPr>
                        <a:lnSpc>
                          <a:spcPct val="107000"/>
                        </a:lnSpc>
                        <a:spcAft>
                          <a:spcPts val="0"/>
                        </a:spcAft>
                      </a:pPr>
                      <a:r>
                        <a:rPr lang="en-GB" sz="1200">
                          <a:effectLst/>
                          <a:latin typeface="Calibri" panose="020F0502020204030204" pitchFamily="34" charset="0"/>
                          <a:ea typeface="Calibri" panose="020F0502020204030204" pitchFamily="34" charset="0"/>
                          <a:cs typeface="Calibri" panose="020F0502020204030204" pitchFamily="34" charset="0"/>
                        </a:rPr>
                        <a:t>Text</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171450" lvl="0" indent="-171450">
                        <a:lnSpc>
                          <a:spcPct val="107000"/>
                        </a:lnSpc>
                        <a:spcAft>
                          <a:spcPts val="0"/>
                        </a:spcAft>
                        <a:buFont typeface="Arial" panose="020B0604020202020204" pitchFamily="34" charset="0"/>
                        <a:buChar char="•"/>
                      </a:pPr>
                      <a:r>
                        <a:rPr lang="en-GB" sz="1200" dirty="0">
                          <a:effectLst/>
                          <a:latin typeface="Calibri" panose="020F0502020204030204" pitchFamily="34" charset="0"/>
                          <a:ea typeface="Calibri" panose="020F0502020204030204" pitchFamily="34" charset="0"/>
                          <a:cs typeface="Calibri" panose="020F0502020204030204" pitchFamily="34" charset="0"/>
                        </a:rPr>
                        <a:t>Introduction to paragraphs as a way to group related material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marL="171450" lvl="0" indent="-171450">
                        <a:lnSpc>
                          <a:spcPct val="107000"/>
                        </a:lnSpc>
                        <a:spcAft>
                          <a:spcPts val="0"/>
                        </a:spcAft>
                        <a:buFont typeface="Arial" panose="020B0604020202020204" pitchFamily="34" charset="0"/>
                        <a:buChar char="•"/>
                      </a:pPr>
                      <a:r>
                        <a:rPr lang="en-GB" sz="1200" dirty="0">
                          <a:effectLst/>
                          <a:latin typeface="Calibri" panose="020F0502020204030204" pitchFamily="34" charset="0"/>
                          <a:ea typeface="Calibri" panose="020F0502020204030204" pitchFamily="34" charset="0"/>
                          <a:cs typeface="Calibri" panose="020F0502020204030204" pitchFamily="34" charset="0"/>
                        </a:rPr>
                        <a:t>Headings and sub-headings to aid presentation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marL="171450" lvl="0" indent="-171450">
                        <a:lnSpc>
                          <a:spcPct val="107000"/>
                        </a:lnSpc>
                        <a:spcAft>
                          <a:spcPts val="0"/>
                        </a:spcAft>
                        <a:buFont typeface="Arial" panose="020B0604020202020204" pitchFamily="34" charset="0"/>
                        <a:buChar char="•"/>
                      </a:pPr>
                      <a:r>
                        <a:rPr lang="en-GB" sz="1200" dirty="0">
                          <a:effectLst/>
                          <a:latin typeface="Calibri" panose="020F0502020204030204" pitchFamily="34" charset="0"/>
                          <a:ea typeface="Calibri" panose="020F0502020204030204" pitchFamily="34" charset="0"/>
                          <a:cs typeface="Calibri" panose="020F0502020204030204" pitchFamily="34" charset="0"/>
                        </a:rPr>
                        <a:t>Use of the present perfect form of verbs instead of the simple past [for example, He has gone out to play contrasted with He went out to play</a:t>
                      </a:r>
                      <a:r>
                        <a:rPr lang="en-GB" sz="1200" dirty="0" smtClean="0">
                          <a:effectLst/>
                          <a:latin typeface="Calibri" panose="020F0502020204030204" pitchFamily="34" charset="0"/>
                          <a:ea typeface="Calibri" panose="020F0502020204030204" pitchFamily="34" charset="0"/>
                          <a:cs typeface="Calibri" panose="020F0502020204030204" pitchFamily="34" charset="0"/>
                        </a:rPr>
                        <a:t>]</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812461"/>
                  </a:ext>
                </a:extLst>
              </a:tr>
              <a:tr h="336884">
                <a:tc>
                  <a:txBody>
                    <a:bodyPr/>
                    <a:lstStyle/>
                    <a:p>
                      <a:pPr>
                        <a:lnSpc>
                          <a:spcPct val="107000"/>
                        </a:lnSpc>
                        <a:spcAft>
                          <a:spcPts val="0"/>
                        </a:spcAft>
                      </a:pPr>
                      <a:r>
                        <a:rPr lang="en-GB" sz="1200">
                          <a:effectLst/>
                          <a:latin typeface="Calibri" panose="020F0502020204030204" pitchFamily="34" charset="0"/>
                          <a:ea typeface="Calibri" panose="020F0502020204030204" pitchFamily="34" charset="0"/>
                          <a:cs typeface="Calibri" panose="020F0502020204030204" pitchFamily="34" charset="0"/>
                        </a:rPr>
                        <a:t>Punctuation</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200" dirty="0">
                          <a:effectLst/>
                          <a:latin typeface="Calibri" panose="020F0502020204030204" pitchFamily="34" charset="0"/>
                          <a:ea typeface="Calibri" panose="020F0502020204030204" pitchFamily="34" charset="0"/>
                          <a:cs typeface="Calibri" panose="020F0502020204030204" pitchFamily="34" charset="0"/>
                        </a:rPr>
                        <a:t>Introduction to inverted commas to punctuate direct </a:t>
                      </a:r>
                      <a:r>
                        <a:rPr lang="en-GB" sz="1200" dirty="0" smtClean="0">
                          <a:effectLst/>
                          <a:latin typeface="Calibri" panose="020F0502020204030204" pitchFamily="34" charset="0"/>
                          <a:ea typeface="Calibri" panose="020F0502020204030204" pitchFamily="34" charset="0"/>
                          <a:cs typeface="Calibri" panose="020F0502020204030204" pitchFamily="34" charset="0"/>
                        </a:rPr>
                        <a:t>speech</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535769682"/>
                  </a:ext>
                </a:extLst>
              </a:tr>
              <a:tr h="336884">
                <a:tc>
                  <a:txBody>
                    <a:bodyPr/>
                    <a:lstStyle/>
                    <a:p>
                      <a:pPr>
                        <a:lnSpc>
                          <a:spcPct val="107000"/>
                        </a:lnSpc>
                        <a:spcAft>
                          <a:spcPts val="0"/>
                        </a:spcAft>
                      </a:pPr>
                      <a:r>
                        <a:rPr lang="en-GB" sz="1200" dirty="0">
                          <a:effectLst/>
                          <a:latin typeface="Calibri" panose="020F0502020204030204" pitchFamily="34" charset="0"/>
                          <a:ea typeface="Calibri" panose="020F0502020204030204" pitchFamily="34" charset="0"/>
                          <a:cs typeface="Calibri" panose="020F0502020204030204" pitchFamily="34" charset="0"/>
                        </a:rPr>
                        <a:t>Terminology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200" dirty="0">
                          <a:effectLst/>
                          <a:latin typeface="Calibri" panose="020F0502020204030204" pitchFamily="34" charset="0"/>
                          <a:ea typeface="Calibri" panose="020F0502020204030204" pitchFamily="34" charset="0"/>
                          <a:cs typeface="Calibri" panose="020F0502020204030204" pitchFamily="34" charset="0"/>
                        </a:rPr>
                        <a:t>preposition, conjunction, word family, prefix clause, subordinate clause, direct speech consonant, consonant letter vowel, vowel letter, inverted commas (or ‘speech marks’)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65697399"/>
                  </a:ext>
                </a:extLst>
              </a:tr>
            </a:tbl>
          </a:graphicData>
        </a:graphic>
      </p:graphicFrame>
      <p:sp>
        <p:nvSpPr>
          <p:cNvPr id="3" name="Rectangle 2"/>
          <p:cNvSpPr/>
          <p:nvPr/>
        </p:nvSpPr>
        <p:spPr>
          <a:xfrm>
            <a:off x="8363928" y="6546098"/>
            <a:ext cx="3650551" cy="276999"/>
          </a:xfrm>
          <a:prstGeom prst="rect">
            <a:avLst/>
          </a:prstGeom>
        </p:spPr>
        <p:txBody>
          <a:bodyPr wrap="none">
            <a:spAutoFit/>
          </a:bodyPr>
          <a:lstStyle/>
          <a:p>
            <a:r>
              <a:rPr lang="en-GB" sz="1200" i="1" dirty="0"/>
              <a:t>Information from the English Appendix 2 for Year 3 only</a:t>
            </a:r>
          </a:p>
        </p:txBody>
      </p:sp>
    </p:spTree>
    <p:extLst>
      <p:ext uri="{BB962C8B-B14F-4D97-AF65-F5344CB8AC3E}">
        <p14:creationId xmlns:p14="http://schemas.microsoft.com/office/powerpoint/2010/main" val="154010041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5286" y="232248"/>
            <a:ext cx="7244863" cy="672612"/>
          </a:xfrm>
          <a:solidFill>
            <a:schemeClr val="accent1">
              <a:lumMod val="60000"/>
              <a:lumOff val="40000"/>
            </a:schemeClr>
          </a:solidFill>
        </p:spPr>
        <p:txBody>
          <a:bodyPr>
            <a:normAutofit fontScale="90000"/>
          </a:bodyPr>
          <a:lstStyle/>
          <a:p>
            <a:pPr algn="ctr"/>
            <a:r>
              <a:rPr lang="en-GB" sz="2800" b="1" u="sng" dirty="0" smtClean="0">
                <a:latin typeface="+mn-lt"/>
              </a:rPr>
              <a:t/>
            </a:r>
            <a:br>
              <a:rPr lang="en-GB" sz="2800" b="1" u="sng" dirty="0" smtClean="0">
                <a:latin typeface="+mn-lt"/>
              </a:rPr>
            </a:br>
            <a:r>
              <a:rPr lang="en-GB" sz="2800" b="1" u="sng" dirty="0">
                <a:latin typeface="+mn-lt"/>
              </a:rPr>
              <a:t>Key Stage Overview - Grammar and Punctuation</a:t>
            </a:r>
            <a:br>
              <a:rPr lang="en-GB" sz="2800" b="1" u="sng" dirty="0">
                <a:latin typeface="+mn-lt"/>
              </a:rPr>
            </a:br>
            <a:endParaRPr lang="en-GB" sz="2800" b="1" dirty="0">
              <a:latin typeface="+mn-lt"/>
            </a:endParaRPr>
          </a:p>
        </p:txBody>
      </p:sp>
      <p:pic>
        <p:nvPicPr>
          <p:cNvPr id="4" name="Picture 3">
            <a:extLst>
              <a:ext uri="{FF2B5EF4-FFF2-40B4-BE49-F238E27FC236}">
                <a16:creationId xmlns:a16="http://schemas.microsoft.com/office/drawing/2014/main" id="{F0AF5E37-ACC6-16B0-8CC7-B0B250D4F5E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8867" y="232248"/>
            <a:ext cx="569742" cy="672612"/>
          </a:xfrm>
          <a:prstGeom prst="rect">
            <a:avLst/>
          </a:prstGeom>
          <a:noFill/>
          <a:ln>
            <a:noFill/>
          </a:ln>
        </p:spPr>
      </p:pic>
      <p:sp>
        <p:nvSpPr>
          <p:cNvPr id="6" name="TextBox 5"/>
          <p:cNvSpPr txBox="1"/>
          <p:nvPr/>
        </p:nvSpPr>
        <p:spPr>
          <a:xfrm>
            <a:off x="318866" y="1048562"/>
            <a:ext cx="4635271" cy="1569660"/>
          </a:xfrm>
          <a:prstGeom prst="rect">
            <a:avLst/>
          </a:prstGeom>
          <a:noFill/>
        </p:spPr>
        <p:txBody>
          <a:bodyPr wrap="square" rtlCol="0">
            <a:spAutoFit/>
          </a:bodyPr>
          <a:lstStyle/>
          <a:p>
            <a:endParaRPr lang="en-GB" sz="2200" b="1" dirty="0"/>
          </a:p>
          <a:p>
            <a:endParaRPr lang="en-GB" dirty="0" smtClean="0"/>
          </a:p>
          <a:p>
            <a:endParaRPr lang="en-GB" sz="1600" dirty="0"/>
          </a:p>
          <a:p>
            <a:endParaRPr lang="en-GB" dirty="0"/>
          </a:p>
          <a:p>
            <a:endParaRPr lang="en-GB" sz="2200" dirty="0"/>
          </a:p>
        </p:txBody>
      </p:sp>
      <p:graphicFrame>
        <p:nvGraphicFramePr>
          <p:cNvPr id="7" name="Content Placeholder 4"/>
          <p:cNvGraphicFramePr>
            <a:graphicFrameLocks/>
          </p:cNvGraphicFramePr>
          <p:nvPr>
            <p:extLst>
              <p:ext uri="{D42A27DB-BD31-4B8C-83A1-F6EECF244321}">
                <p14:modId xmlns:p14="http://schemas.microsoft.com/office/powerpoint/2010/main" val="1296128139"/>
              </p:ext>
            </p:extLst>
          </p:nvPr>
        </p:nvGraphicFramePr>
        <p:xfrm>
          <a:off x="318866" y="1293433"/>
          <a:ext cx="11527391" cy="5226689"/>
        </p:xfrm>
        <a:graphic>
          <a:graphicData uri="http://schemas.openxmlformats.org/drawingml/2006/table">
            <a:tbl>
              <a:tblPr firstRow="1" firstCol="1" bandRow="1">
                <a:tableStyleId>{5C22544A-7EE6-4342-B048-85BDC9FD1C3A}</a:tableStyleId>
              </a:tblPr>
              <a:tblGrid>
                <a:gridCol w="1960310">
                  <a:extLst>
                    <a:ext uri="{9D8B030D-6E8A-4147-A177-3AD203B41FA5}">
                      <a16:colId xmlns:a16="http://schemas.microsoft.com/office/drawing/2014/main" val="696720178"/>
                    </a:ext>
                  </a:extLst>
                </a:gridCol>
                <a:gridCol w="9567081">
                  <a:extLst>
                    <a:ext uri="{9D8B030D-6E8A-4147-A177-3AD203B41FA5}">
                      <a16:colId xmlns:a16="http://schemas.microsoft.com/office/drawing/2014/main" val="686099285"/>
                    </a:ext>
                  </a:extLst>
                </a:gridCol>
              </a:tblGrid>
              <a:tr h="276060">
                <a:tc gridSpan="2">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800" b="1" u="none" dirty="0" smtClean="0"/>
                        <a:t>Year 4</a:t>
                      </a:r>
                      <a:r>
                        <a:rPr lang="en-GB" sz="1800" b="1" u="none" baseline="0" dirty="0" smtClean="0"/>
                        <a:t> </a:t>
                      </a:r>
                      <a:r>
                        <a:rPr lang="en-GB" sz="1800" b="1" u="none" dirty="0" smtClean="0"/>
                        <a:t>Statutory Requirements</a:t>
                      </a:r>
                      <a:endParaRPr lang="en-GB" sz="1800" u="none" dirty="0" smtClean="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hMerge="1">
                  <a:txBody>
                    <a:bodyPr/>
                    <a:lstStyle/>
                    <a:p>
                      <a:pPr marL="492125">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8460037"/>
                  </a:ext>
                </a:extLst>
              </a:tr>
              <a:tr h="2205181">
                <a:tc>
                  <a:txBody>
                    <a:bodyPr/>
                    <a:lstStyle/>
                    <a:p>
                      <a:r>
                        <a:rPr lang="en-GB" sz="1200" b="1" kern="1200" dirty="0" smtClean="0">
                          <a:solidFill>
                            <a:schemeClr val="lt1"/>
                          </a:solidFill>
                          <a:effectLst/>
                          <a:latin typeface="+mn-lt"/>
                          <a:ea typeface="+mn-ea"/>
                          <a:cs typeface="+mn-cs"/>
                        </a:rPr>
                        <a:t>In years 3 and 4, Pupils should be taught to: </a:t>
                      </a:r>
                      <a:endParaRPr lang="en-GB" sz="1200" b="1" kern="1200" dirty="0">
                        <a:solidFill>
                          <a:schemeClr val="lt1"/>
                        </a:solidFill>
                        <a:effectLst/>
                        <a:latin typeface="+mn-lt"/>
                        <a:ea typeface="+mn-ea"/>
                        <a:cs typeface="+mn-cs"/>
                      </a:endParaRPr>
                    </a:p>
                  </a:txBody>
                  <a:tcPr marL="68580" marR="68580" marT="0" marB="0"/>
                </a:tc>
                <a:tc>
                  <a:txBody>
                    <a:bodyPr/>
                    <a:lstStyle/>
                    <a:p>
                      <a:pPr marL="0" lvl="0" indent="0" algn="l">
                        <a:buFont typeface="Arial" panose="020B0604020202020204" pitchFamily="34" charset="0"/>
                        <a:buNone/>
                      </a:pPr>
                      <a:r>
                        <a:rPr lang="en-GB" sz="1200" kern="1200" dirty="0" smtClean="0">
                          <a:solidFill>
                            <a:schemeClr val="dk1"/>
                          </a:solidFill>
                          <a:effectLst/>
                          <a:latin typeface="+mn-lt"/>
                          <a:ea typeface="+mn-ea"/>
                          <a:cs typeface="+mn-cs"/>
                        </a:rPr>
                        <a:t>develop their understanding of the concepts set out in English Appendix 2 by: </a:t>
                      </a:r>
                    </a:p>
                    <a:p>
                      <a:pPr marL="171450" lvl="0" indent="-171450" algn="l">
                        <a:buFont typeface="Arial" panose="020B0604020202020204" pitchFamily="34" charset="0"/>
                        <a:buChar char="•"/>
                      </a:pPr>
                      <a:r>
                        <a:rPr lang="en-GB" sz="1200" kern="1200" dirty="0" smtClean="0">
                          <a:solidFill>
                            <a:schemeClr val="dk1"/>
                          </a:solidFill>
                          <a:effectLst/>
                          <a:latin typeface="+mn-lt"/>
                          <a:ea typeface="+mn-ea"/>
                          <a:cs typeface="+mn-cs"/>
                        </a:rPr>
                        <a:t>extending the range of sentences with more than one clause by using a wider range of conjunctions, including when, if, because, although </a:t>
                      </a:r>
                    </a:p>
                    <a:p>
                      <a:pPr marL="171450" lvl="0" indent="-171450" algn="l">
                        <a:buFont typeface="Arial" panose="020B0604020202020204" pitchFamily="34" charset="0"/>
                        <a:buChar char="•"/>
                      </a:pPr>
                      <a:r>
                        <a:rPr lang="en-GB" sz="1200" kern="1200" dirty="0" smtClean="0">
                          <a:solidFill>
                            <a:schemeClr val="dk1"/>
                          </a:solidFill>
                          <a:effectLst/>
                          <a:latin typeface="+mn-lt"/>
                          <a:ea typeface="+mn-ea"/>
                          <a:cs typeface="+mn-cs"/>
                        </a:rPr>
                        <a:t>using the present perfect form of verbs in contrast to the past tense </a:t>
                      </a:r>
                    </a:p>
                    <a:p>
                      <a:pPr marL="171450" lvl="0" indent="-171450" algn="l">
                        <a:buFont typeface="Arial" panose="020B0604020202020204" pitchFamily="34" charset="0"/>
                        <a:buChar char="•"/>
                      </a:pPr>
                      <a:r>
                        <a:rPr lang="en-GB" sz="1200" kern="1200" dirty="0" smtClean="0">
                          <a:solidFill>
                            <a:schemeClr val="dk1"/>
                          </a:solidFill>
                          <a:effectLst/>
                          <a:latin typeface="+mn-lt"/>
                          <a:ea typeface="+mn-ea"/>
                          <a:cs typeface="+mn-cs"/>
                        </a:rPr>
                        <a:t>choosing nouns or pronouns appropriately for clarity and cohesion and to avoid repetition </a:t>
                      </a:r>
                    </a:p>
                    <a:p>
                      <a:pPr marL="171450" lvl="0" indent="-171450" algn="l">
                        <a:buFont typeface="Arial" panose="020B0604020202020204" pitchFamily="34" charset="0"/>
                        <a:buChar char="•"/>
                      </a:pPr>
                      <a:r>
                        <a:rPr lang="en-GB" sz="1200" kern="1200" dirty="0" smtClean="0">
                          <a:solidFill>
                            <a:schemeClr val="dk1"/>
                          </a:solidFill>
                          <a:effectLst/>
                          <a:latin typeface="+mn-lt"/>
                          <a:ea typeface="+mn-ea"/>
                          <a:cs typeface="+mn-cs"/>
                        </a:rPr>
                        <a:t>using conjunctions, adverbs and prepositions to express time and cause </a:t>
                      </a:r>
                    </a:p>
                    <a:p>
                      <a:pPr marL="171450" lvl="0" indent="-171450" algn="l">
                        <a:buFont typeface="Arial" panose="020B0604020202020204" pitchFamily="34" charset="0"/>
                        <a:buChar char="•"/>
                      </a:pPr>
                      <a:r>
                        <a:rPr lang="en-GB" sz="1200" kern="1200" dirty="0" smtClean="0">
                          <a:solidFill>
                            <a:schemeClr val="dk1"/>
                          </a:solidFill>
                          <a:effectLst/>
                          <a:latin typeface="+mn-lt"/>
                          <a:ea typeface="+mn-ea"/>
                          <a:cs typeface="+mn-cs"/>
                        </a:rPr>
                        <a:t>using fronted adverbials </a:t>
                      </a:r>
                    </a:p>
                    <a:p>
                      <a:pPr marL="171450" lvl="0" indent="-171450" algn="l">
                        <a:buFont typeface="Arial" panose="020B0604020202020204" pitchFamily="34" charset="0"/>
                        <a:buChar char="•"/>
                      </a:pPr>
                      <a:r>
                        <a:rPr lang="en-GB" sz="1200" kern="1200" dirty="0" smtClean="0">
                          <a:solidFill>
                            <a:schemeClr val="dk1"/>
                          </a:solidFill>
                          <a:effectLst/>
                          <a:latin typeface="+mn-lt"/>
                          <a:ea typeface="+mn-ea"/>
                          <a:cs typeface="+mn-cs"/>
                        </a:rPr>
                        <a:t>learning the grammar for years 3 and 4 in English Appendix 2  (see grid below)</a:t>
                      </a:r>
                    </a:p>
                    <a:p>
                      <a:pPr lvl="0" algn="l"/>
                      <a:r>
                        <a:rPr lang="en-GB" sz="1200" kern="1200" dirty="0" smtClean="0">
                          <a:solidFill>
                            <a:schemeClr val="dk1"/>
                          </a:solidFill>
                          <a:effectLst/>
                          <a:latin typeface="+mn-lt"/>
                          <a:ea typeface="+mn-ea"/>
                          <a:cs typeface="+mn-cs"/>
                        </a:rPr>
                        <a:t>indicate grammatical and other features by: </a:t>
                      </a:r>
                    </a:p>
                    <a:p>
                      <a:pPr marL="171450" lvl="0" indent="-171450" algn="l">
                        <a:buFont typeface="Arial" panose="020B0604020202020204" pitchFamily="34" charset="0"/>
                        <a:buChar char="•"/>
                      </a:pPr>
                      <a:r>
                        <a:rPr lang="en-GB" sz="1200" kern="1200" dirty="0" smtClean="0">
                          <a:solidFill>
                            <a:schemeClr val="dk1"/>
                          </a:solidFill>
                          <a:effectLst/>
                          <a:latin typeface="+mn-lt"/>
                          <a:ea typeface="+mn-ea"/>
                          <a:cs typeface="+mn-cs"/>
                        </a:rPr>
                        <a:t>using commas after fronted adverbials </a:t>
                      </a:r>
                    </a:p>
                    <a:p>
                      <a:pPr marL="171450" lvl="0" indent="-171450" algn="l">
                        <a:buFont typeface="Arial" panose="020B0604020202020204" pitchFamily="34" charset="0"/>
                        <a:buChar char="•"/>
                      </a:pPr>
                      <a:r>
                        <a:rPr lang="en-GB" sz="1200" kern="1200" dirty="0" smtClean="0">
                          <a:solidFill>
                            <a:schemeClr val="dk1"/>
                          </a:solidFill>
                          <a:effectLst/>
                          <a:latin typeface="+mn-lt"/>
                          <a:ea typeface="+mn-ea"/>
                          <a:cs typeface="+mn-cs"/>
                        </a:rPr>
                        <a:t>indicating possession by using the possessive apostrophe with plural nouns </a:t>
                      </a:r>
                    </a:p>
                    <a:p>
                      <a:pPr marL="171450" lvl="0" indent="-171450" algn="l">
                        <a:buFont typeface="Arial" panose="020B0604020202020204" pitchFamily="34" charset="0"/>
                        <a:buChar char="•"/>
                      </a:pPr>
                      <a:r>
                        <a:rPr lang="en-GB" sz="1200" kern="1200" dirty="0" smtClean="0">
                          <a:solidFill>
                            <a:schemeClr val="dk1"/>
                          </a:solidFill>
                          <a:effectLst/>
                          <a:latin typeface="+mn-lt"/>
                          <a:ea typeface="+mn-ea"/>
                          <a:cs typeface="+mn-cs"/>
                        </a:rPr>
                        <a:t>using and punctuating direct speech </a:t>
                      </a:r>
                    </a:p>
                    <a:p>
                      <a:pPr marL="171450" lvl="0" indent="-171450" algn="l">
                        <a:buFont typeface="Arial" panose="020B0604020202020204" pitchFamily="34" charset="0"/>
                        <a:buChar char="•"/>
                      </a:pPr>
                      <a:r>
                        <a:rPr lang="en-GB" sz="1200" kern="1200" dirty="0" smtClean="0">
                          <a:solidFill>
                            <a:schemeClr val="dk1"/>
                          </a:solidFill>
                          <a:effectLst/>
                          <a:latin typeface="+mn-lt"/>
                          <a:ea typeface="+mn-ea"/>
                          <a:cs typeface="+mn-cs"/>
                        </a:rPr>
                        <a:t>use and understand the grammatical terminology in English Appendix 2 accurately and appropriately when discussing their writing and reading.</a:t>
                      </a:r>
                      <a:endParaRPr lang="en-GB" sz="1200" kern="1200" dirty="0">
                        <a:solidFill>
                          <a:schemeClr val="dk1"/>
                        </a:solidFill>
                        <a:effectLst/>
                        <a:latin typeface="+mn-lt"/>
                        <a:ea typeface="+mn-ea"/>
                        <a:cs typeface="+mn-cs"/>
                      </a:endParaRPr>
                    </a:p>
                  </a:txBody>
                  <a:tcPr marL="68580" marR="68580" marT="0" marB="0"/>
                </a:tc>
                <a:extLst>
                  <a:ext uri="{0D108BD9-81ED-4DB2-BD59-A6C34878D82A}">
                    <a16:rowId xmlns:a16="http://schemas.microsoft.com/office/drawing/2014/main" val="2222074148"/>
                  </a:ext>
                </a:extLst>
              </a:tr>
              <a:tr h="450376">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1200" dirty="0" smtClean="0">
                          <a:effectLst/>
                          <a:latin typeface="Calibri" panose="020F0502020204030204" pitchFamily="34" charset="0"/>
                          <a:ea typeface="Calibri" panose="020F0502020204030204" pitchFamily="34" charset="0"/>
                          <a:cs typeface="Calibri" panose="020F0502020204030204" pitchFamily="34" charset="0"/>
                        </a:rPr>
                        <a:t>Word </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171450" lvl="0" indent="-171450">
                        <a:lnSpc>
                          <a:spcPct val="107000"/>
                        </a:lnSpc>
                        <a:spcAft>
                          <a:spcPts val="0"/>
                        </a:spcAft>
                        <a:buFont typeface="Arial" panose="020B0604020202020204" pitchFamily="34" charset="0"/>
                        <a:buChar char="•"/>
                      </a:pPr>
                      <a:r>
                        <a:rPr lang="en-GB" sz="1200" dirty="0">
                          <a:effectLst/>
                          <a:latin typeface="Calibri" panose="020F0502020204030204" pitchFamily="34" charset="0"/>
                          <a:ea typeface="Calibri" panose="020F0502020204030204" pitchFamily="34" charset="0"/>
                          <a:cs typeface="Calibri" panose="020F0502020204030204" pitchFamily="34" charset="0"/>
                        </a:rPr>
                        <a:t>The grammatical difference between plural and possessive –s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171450" lvl="0" indent="-171450">
                        <a:lnSpc>
                          <a:spcPct val="107000"/>
                        </a:lnSpc>
                        <a:spcAft>
                          <a:spcPts val="0"/>
                        </a:spcAft>
                        <a:buFont typeface="Arial" panose="020B0604020202020204" pitchFamily="34" charset="0"/>
                        <a:buChar char="•"/>
                      </a:pPr>
                      <a:r>
                        <a:rPr lang="en-GB" sz="1200" dirty="0">
                          <a:effectLst/>
                          <a:latin typeface="Calibri" panose="020F0502020204030204" pitchFamily="34" charset="0"/>
                          <a:ea typeface="Calibri" panose="020F0502020204030204" pitchFamily="34" charset="0"/>
                          <a:cs typeface="Calibri" panose="020F0502020204030204" pitchFamily="34" charset="0"/>
                        </a:rPr>
                        <a:t>Standard English forms for verb inflections instead of local spoken forms [for example, we were instead of we was, or I did instead of I </a:t>
                      </a:r>
                      <a:r>
                        <a:rPr lang="en-GB" sz="1200" dirty="0" smtClean="0">
                          <a:effectLst/>
                          <a:latin typeface="Calibri" panose="020F0502020204030204" pitchFamily="34" charset="0"/>
                          <a:ea typeface="Calibri" panose="020F0502020204030204" pitchFamily="34" charset="0"/>
                          <a:cs typeface="Calibri" panose="020F0502020204030204" pitchFamily="34" charset="0"/>
                        </a:rPr>
                        <a:t>done]</a:t>
                      </a:r>
                    </a:p>
                  </a:txBody>
                  <a:tcPr marL="68580" marR="68580" marT="0" marB="0"/>
                </a:tc>
                <a:extLst>
                  <a:ext uri="{0D108BD9-81ED-4DB2-BD59-A6C34878D82A}">
                    <a16:rowId xmlns:a16="http://schemas.microsoft.com/office/drawing/2014/main" val="2471472037"/>
                  </a:ext>
                </a:extLst>
              </a:tr>
              <a:tr h="421920">
                <a:tc>
                  <a:txBody>
                    <a:bodyPr/>
                    <a:lstStyle/>
                    <a:p>
                      <a:pPr>
                        <a:lnSpc>
                          <a:spcPct val="107000"/>
                        </a:lnSpc>
                        <a:spcAft>
                          <a:spcPts val="0"/>
                        </a:spcAft>
                      </a:pPr>
                      <a:r>
                        <a:rPr lang="en-GB" sz="1200">
                          <a:effectLst/>
                          <a:latin typeface="Calibri" panose="020F0502020204030204" pitchFamily="34" charset="0"/>
                          <a:ea typeface="Calibri" panose="020F0502020204030204" pitchFamily="34" charset="0"/>
                          <a:cs typeface="Calibri" panose="020F0502020204030204" pitchFamily="34" charset="0"/>
                        </a:rPr>
                        <a:t>Sentence</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171450" lvl="0" indent="-171450">
                        <a:lnSpc>
                          <a:spcPct val="107000"/>
                        </a:lnSpc>
                        <a:spcAft>
                          <a:spcPts val="0"/>
                        </a:spcAft>
                        <a:buFont typeface="Arial" panose="020B0604020202020204" pitchFamily="34" charset="0"/>
                        <a:buChar char="•"/>
                      </a:pPr>
                      <a:r>
                        <a:rPr lang="en-GB" sz="1200" dirty="0">
                          <a:effectLst/>
                          <a:latin typeface="Calibri" panose="020F0502020204030204" pitchFamily="34" charset="0"/>
                          <a:ea typeface="Calibri" panose="020F0502020204030204" pitchFamily="34" charset="0"/>
                          <a:cs typeface="Calibri" panose="020F0502020204030204" pitchFamily="34" charset="0"/>
                        </a:rPr>
                        <a:t>Noun phrases expanded by the addition of modifying adjectives, nouns and preposition phrases (e.g. the teacher expanded to: the strict maths teacher with curly hair)</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171450" lvl="0" indent="-171450">
                        <a:lnSpc>
                          <a:spcPct val="107000"/>
                        </a:lnSpc>
                        <a:spcAft>
                          <a:spcPts val="0"/>
                        </a:spcAft>
                        <a:buFont typeface="Arial" panose="020B0604020202020204" pitchFamily="34" charset="0"/>
                        <a:buChar char="•"/>
                      </a:pPr>
                      <a:r>
                        <a:rPr lang="en-GB" sz="1200" dirty="0">
                          <a:effectLst/>
                          <a:latin typeface="Calibri" panose="020F0502020204030204" pitchFamily="34" charset="0"/>
                          <a:ea typeface="Calibri" panose="020F0502020204030204" pitchFamily="34" charset="0"/>
                          <a:cs typeface="Calibri" panose="020F0502020204030204" pitchFamily="34" charset="0"/>
                        </a:rPr>
                        <a:t>Fronted adverbials [for example, Later that day, I heard the bad news</a:t>
                      </a:r>
                      <a:r>
                        <a:rPr lang="en-GB" sz="1200" dirty="0" smtClean="0">
                          <a:effectLst/>
                          <a:latin typeface="Calibri" panose="020F0502020204030204" pitchFamily="34" charset="0"/>
                          <a:ea typeface="Calibri" panose="020F0502020204030204" pitchFamily="34" charset="0"/>
                          <a:cs typeface="Calibri" panose="020F0502020204030204" pitchFamily="34" charset="0"/>
                        </a:rPr>
                        <a:t>.]</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897020084"/>
                  </a:ext>
                </a:extLst>
              </a:tr>
              <a:tr h="336884">
                <a:tc>
                  <a:txBody>
                    <a:bodyPr/>
                    <a:lstStyle/>
                    <a:p>
                      <a:pPr>
                        <a:lnSpc>
                          <a:spcPct val="107000"/>
                        </a:lnSpc>
                        <a:spcAft>
                          <a:spcPts val="0"/>
                        </a:spcAft>
                      </a:pPr>
                      <a:r>
                        <a:rPr lang="en-GB" sz="1200">
                          <a:effectLst/>
                          <a:latin typeface="Calibri" panose="020F0502020204030204" pitchFamily="34" charset="0"/>
                          <a:ea typeface="Calibri" panose="020F0502020204030204" pitchFamily="34" charset="0"/>
                          <a:cs typeface="Calibri" panose="020F0502020204030204" pitchFamily="34" charset="0"/>
                        </a:rPr>
                        <a:t>Text</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171450" lvl="0" indent="-171450">
                        <a:lnSpc>
                          <a:spcPct val="107000"/>
                        </a:lnSpc>
                        <a:spcAft>
                          <a:spcPts val="0"/>
                        </a:spcAft>
                        <a:buFont typeface="Arial" panose="020B0604020202020204" pitchFamily="34" charset="0"/>
                        <a:buChar char="•"/>
                      </a:pPr>
                      <a:r>
                        <a:rPr lang="en-GB" sz="1200" dirty="0">
                          <a:effectLst/>
                          <a:latin typeface="Calibri" panose="020F0502020204030204" pitchFamily="34" charset="0"/>
                          <a:ea typeface="Calibri" panose="020F0502020204030204" pitchFamily="34" charset="0"/>
                          <a:cs typeface="Calibri" panose="020F0502020204030204" pitchFamily="34" charset="0"/>
                        </a:rPr>
                        <a:t>Use of paragraphs to organise ideas around a theme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171450" lvl="0" indent="-171450">
                        <a:lnSpc>
                          <a:spcPct val="107000"/>
                        </a:lnSpc>
                        <a:spcAft>
                          <a:spcPts val="0"/>
                        </a:spcAft>
                        <a:buFont typeface="Arial" panose="020B0604020202020204" pitchFamily="34" charset="0"/>
                        <a:buChar char="•"/>
                      </a:pPr>
                      <a:r>
                        <a:rPr lang="en-GB" sz="1200" dirty="0">
                          <a:effectLst/>
                          <a:latin typeface="Calibri" panose="020F0502020204030204" pitchFamily="34" charset="0"/>
                          <a:ea typeface="Calibri" panose="020F0502020204030204" pitchFamily="34" charset="0"/>
                          <a:cs typeface="Calibri" panose="020F0502020204030204" pitchFamily="34" charset="0"/>
                        </a:rPr>
                        <a:t>Appropriate choice of pronoun or noun within and across sentences to aid cohesion and avoid </a:t>
                      </a:r>
                      <a:r>
                        <a:rPr lang="en-GB" sz="1200" dirty="0" smtClean="0">
                          <a:effectLst/>
                          <a:latin typeface="Calibri" panose="020F0502020204030204" pitchFamily="34" charset="0"/>
                          <a:ea typeface="Calibri" panose="020F0502020204030204" pitchFamily="34" charset="0"/>
                          <a:cs typeface="Calibri" panose="020F0502020204030204" pitchFamily="34" charset="0"/>
                        </a:rPr>
                        <a:t>repetition</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812461"/>
                  </a:ext>
                </a:extLst>
              </a:tr>
              <a:tr h="336884">
                <a:tc>
                  <a:txBody>
                    <a:bodyPr/>
                    <a:lstStyle/>
                    <a:p>
                      <a:pPr>
                        <a:lnSpc>
                          <a:spcPct val="107000"/>
                        </a:lnSpc>
                        <a:spcAft>
                          <a:spcPts val="0"/>
                        </a:spcAft>
                      </a:pPr>
                      <a:r>
                        <a:rPr lang="en-GB" sz="1200">
                          <a:effectLst/>
                          <a:latin typeface="Calibri" panose="020F0502020204030204" pitchFamily="34" charset="0"/>
                          <a:ea typeface="Calibri" panose="020F0502020204030204" pitchFamily="34" charset="0"/>
                          <a:cs typeface="Calibri" panose="020F0502020204030204" pitchFamily="34" charset="0"/>
                        </a:rPr>
                        <a:t>Punctuation</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171450" lvl="0" indent="-171450">
                        <a:lnSpc>
                          <a:spcPct val="107000"/>
                        </a:lnSpc>
                        <a:spcAft>
                          <a:spcPts val="0"/>
                        </a:spcAft>
                        <a:buFont typeface="Arial" panose="020B0604020202020204" pitchFamily="34" charset="0"/>
                        <a:buChar char="•"/>
                      </a:pPr>
                      <a:r>
                        <a:rPr lang="en-GB" sz="1200" dirty="0">
                          <a:effectLst/>
                          <a:latin typeface="Calibri" panose="020F0502020204030204" pitchFamily="34" charset="0"/>
                          <a:ea typeface="Calibri" panose="020F0502020204030204" pitchFamily="34" charset="0"/>
                          <a:cs typeface="Calibri" panose="020F0502020204030204" pitchFamily="34" charset="0"/>
                        </a:rPr>
                        <a:t>Use of inverted commas and other punctuation to indicate direct speech [for example, a comma after the reporting clause; end punctuation within inverted commas: The conductor shouted, “Sit down!”]</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171450" lvl="0" indent="-171450">
                        <a:lnSpc>
                          <a:spcPct val="107000"/>
                        </a:lnSpc>
                        <a:spcAft>
                          <a:spcPts val="0"/>
                        </a:spcAft>
                        <a:buFont typeface="Arial" panose="020B0604020202020204" pitchFamily="34" charset="0"/>
                        <a:buChar char="•"/>
                      </a:pPr>
                      <a:r>
                        <a:rPr lang="en-GB" sz="1200" dirty="0">
                          <a:effectLst/>
                          <a:latin typeface="Calibri" panose="020F0502020204030204" pitchFamily="34" charset="0"/>
                          <a:ea typeface="Calibri" panose="020F0502020204030204" pitchFamily="34" charset="0"/>
                          <a:cs typeface="Calibri" panose="020F0502020204030204" pitchFamily="34" charset="0"/>
                        </a:rPr>
                        <a:t>Apostrophes to mark plural possession [for example, the girl’s name, the girls’ names]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171450" lvl="0" indent="-171450">
                        <a:lnSpc>
                          <a:spcPct val="107000"/>
                        </a:lnSpc>
                        <a:spcAft>
                          <a:spcPts val="0"/>
                        </a:spcAft>
                        <a:buFont typeface="Arial" panose="020B0604020202020204" pitchFamily="34" charset="0"/>
                        <a:buChar char="•"/>
                      </a:pPr>
                      <a:r>
                        <a:rPr lang="en-GB" sz="1200" dirty="0">
                          <a:effectLst/>
                          <a:latin typeface="Calibri" panose="020F0502020204030204" pitchFamily="34" charset="0"/>
                          <a:ea typeface="Calibri" panose="020F0502020204030204" pitchFamily="34" charset="0"/>
                          <a:cs typeface="Calibri" panose="020F0502020204030204" pitchFamily="34" charset="0"/>
                        </a:rPr>
                        <a:t>Use of commas after fronted adverbials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535769682"/>
                  </a:ext>
                </a:extLst>
              </a:tr>
              <a:tr h="336884">
                <a:tc>
                  <a:txBody>
                    <a:bodyPr/>
                    <a:lstStyle/>
                    <a:p>
                      <a:pPr>
                        <a:lnSpc>
                          <a:spcPct val="107000"/>
                        </a:lnSpc>
                        <a:spcAft>
                          <a:spcPts val="0"/>
                        </a:spcAft>
                      </a:pPr>
                      <a:r>
                        <a:rPr lang="en-GB" sz="1200" dirty="0">
                          <a:effectLst/>
                          <a:latin typeface="Calibri" panose="020F0502020204030204" pitchFamily="34" charset="0"/>
                          <a:ea typeface="Calibri" panose="020F0502020204030204" pitchFamily="34" charset="0"/>
                          <a:cs typeface="Calibri" panose="020F0502020204030204" pitchFamily="34" charset="0"/>
                        </a:rPr>
                        <a:t>Terminology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200" dirty="0">
                          <a:effectLst/>
                          <a:latin typeface="Calibri" panose="020F0502020204030204" pitchFamily="34" charset="0"/>
                          <a:ea typeface="Calibri" panose="020F0502020204030204" pitchFamily="34" charset="0"/>
                          <a:cs typeface="Calibri" panose="020F0502020204030204" pitchFamily="34" charset="0"/>
                        </a:rPr>
                        <a:t>Determiner, pronoun, possessive pronoun, adverbial</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65697399"/>
                  </a:ext>
                </a:extLst>
              </a:tr>
            </a:tbl>
          </a:graphicData>
        </a:graphic>
      </p:graphicFrame>
      <p:sp>
        <p:nvSpPr>
          <p:cNvPr id="3" name="Rectangle 2"/>
          <p:cNvSpPr/>
          <p:nvPr/>
        </p:nvSpPr>
        <p:spPr>
          <a:xfrm>
            <a:off x="8198720" y="6520223"/>
            <a:ext cx="3647537" cy="281231"/>
          </a:xfrm>
          <a:prstGeom prst="rect">
            <a:avLst/>
          </a:prstGeom>
        </p:spPr>
        <p:txBody>
          <a:bodyPr wrap="none">
            <a:spAutoFit/>
          </a:bodyPr>
          <a:lstStyle/>
          <a:p>
            <a:pPr>
              <a:lnSpc>
                <a:spcPct val="107000"/>
              </a:lnSpc>
              <a:spcAft>
                <a:spcPts val="800"/>
              </a:spcAft>
            </a:pPr>
            <a:r>
              <a:rPr lang="en-GB" sz="1200" i="1" dirty="0">
                <a:latin typeface="Calibri" panose="020F0502020204030204" pitchFamily="34" charset="0"/>
                <a:ea typeface="Calibri" panose="020F0502020204030204" pitchFamily="34" charset="0"/>
                <a:cs typeface="Calibri" panose="020F0502020204030204" pitchFamily="34" charset="0"/>
              </a:rPr>
              <a:t>Information from the English Appendix 2 for </a:t>
            </a:r>
            <a:r>
              <a:rPr lang="en-GB" sz="1200" i="1" u="sng" dirty="0">
                <a:latin typeface="Calibri" panose="020F0502020204030204" pitchFamily="34" charset="0"/>
                <a:ea typeface="Calibri" panose="020F0502020204030204" pitchFamily="34" charset="0"/>
                <a:cs typeface="Calibri" panose="020F0502020204030204" pitchFamily="34" charset="0"/>
              </a:rPr>
              <a:t>Year </a:t>
            </a:r>
            <a:r>
              <a:rPr lang="en-GB" sz="1200" i="1" u="sng" dirty="0" smtClean="0">
                <a:latin typeface="Calibri" panose="020F0502020204030204" pitchFamily="34" charset="0"/>
                <a:ea typeface="Calibri" panose="020F0502020204030204" pitchFamily="34" charset="0"/>
                <a:cs typeface="Calibri" panose="020F0502020204030204" pitchFamily="34" charset="0"/>
              </a:rPr>
              <a:t>4 </a:t>
            </a:r>
            <a:r>
              <a:rPr lang="en-GB" sz="1200" i="1" u="sng" dirty="0">
                <a:latin typeface="Calibri" panose="020F0502020204030204" pitchFamily="34" charset="0"/>
                <a:ea typeface="Calibri" panose="020F0502020204030204" pitchFamily="34" charset="0"/>
                <a:cs typeface="Calibri" panose="020F0502020204030204" pitchFamily="34" charset="0"/>
              </a:rPr>
              <a:t>only</a:t>
            </a:r>
            <a:endParaRPr lang="en-GB" sz="1100" i="1"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7688204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5286" y="232248"/>
            <a:ext cx="7244863" cy="672612"/>
          </a:xfrm>
          <a:solidFill>
            <a:schemeClr val="accent1">
              <a:lumMod val="60000"/>
              <a:lumOff val="40000"/>
            </a:schemeClr>
          </a:solidFill>
        </p:spPr>
        <p:txBody>
          <a:bodyPr>
            <a:normAutofit fontScale="90000"/>
          </a:bodyPr>
          <a:lstStyle/>
          <a:p>
            <a:pPr algn="ctr"/>
            <a:r>
              <a:rPr lang="en-GB" sz="2800" b="1" u="sng" dirty="0" smtClean="0">
                <a:latin typeface="+mn-lt"/>
              </a:rPr>
              <a:t/>
            </a:r>
            <a:br>
              <a:rPr lang="en-GB" sz="2800" b="1" u="sng" dirty="0" smtClean="0">
                <a:latin typeface="+mn-lt"/>
              </a:rPr>
            </a:br>
            <a:r>
              <a:rPr lang="en-GB" sz="2800" b="1" u="sng" dirty="0">
                <a:latin typeface="+mn-lt"/>
              </a:rPr>
              <a:t>Key Stage Overview - Grammar and </a:t>
            </a:r>
            <a:r>
              <a:rPr lang="en-GB" sz="2800" b="1" u="sng" dirty="0" smtClean="0">
                <a:latin typeface="+mn-lt"/>
              </a:rPr>
              <a:t>Punctuation</a:t>
            </a:r>
            <a:r>
              <a:rPr lang="en-GB" sz="2800" b="1" dirty="0">
                <a:latin typeface="+mn-lt"/>
              </a:rPr>
              <a:t/>
            </a:r>
            <a:br>
              <a:rPr lang="en-GB" sz="2800" b="1" dirty="0">
                <a:latin typeface="+mn-lt"/>
              </a:rPr>
            </a:br>
            <a:endParaRPr lang="en-GB" sz="2800" b="1" dirty="0">
              <a:latin typeface="+mn-lt"/>
            </a:endParaRPr>
          </a:p>
        </p:txBody>
      </p:sp>
      <p:pic>
        <p:nvPicPr>
          <p:cNvPr id="4" name="Picture 3">
            <a:extLst>
              <a:ext uri="{FF2B5EF4-FFF2-40B4-BE49-F238E27FC236}">
                <a16:creationId xmlns:a16="http://schemas.microsoft.com/office/drawing/2014/main" id="{F0AF5E37-ACC6-16B0-8CC7-B0B250D4F5E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8867" y="232248"/>
            <a:ext cx="569742" cy="672612"/>
          </a:xfrm>
          <a:prstGeom prst="rect">
            <a:avLst/>
          </a:prstGeom>
          <a:noFill/>
          <a:ln>
            <a:noFill/>
          </a:ln>
        </p:spPr>
      </p:pic>
      <p:sp>
        <p:nvSpPr>
          <p:cNvPr id="6" name="TextBox 5"/>
          <p:cNvSpPr txBox="1"/>
          <p:nvPr/>
        </p:nvSpPr>
        <p:spPr>
          <a:xfrm>
            <a:off x="318866" y="1048562"/>
            <a:ext cx="4635271" cy="1569660"/>
          </a:xfrm>
          <a:prstGeom prst="rect">
            <a:avLst/>
          </a:prstGeom>
          <a:noFill/>
        </p:spPr>
        <p:txBody>
          <a:bodyPr wrap="square" rtlCol="0">
            <a:spAutoFit/>
          </a:bodyPr>
          <a:lstStyle/>
          <a:p>
            <a:endParaRPr lang="en-GB" sz="2200" b="1" dirty="0"/>
          </a:p>
          <a:p>
            <a:endParaRPr lang="en-GB" dirty="0" smtClean="0"/>
          </a:p>
          <a:p>
            <a:endParaRPr lang="en-GB" sz="1600" dirty="0"/>
          </a:p>
          <a:p>
            <a:endParaRPr lang="en-GB" dirty="0"/>
          </a:p>
          <a:p>
            <a:endParaRPr lang="en-GB" sz="2200" dirty="0"/>
          </a:p>
        </p:txBody>
      </p:sp>
      <p:graphicFrame>
        <p:nvGraphicFramePr>
          <p:cNvPr id="7" name="Content Placeholder 4"/>
          <p:cNvGraphicFramePr>
            <a:graphicFrameLocks/>
          </p:cNvGraphicFramePr>
          <p:nvPr>
            <p:extLst>
              <p:ext uri="{D42A27DB-BD31-4B8C-83A1-F6EECF244321}">
                <p14:modId xmlns:p14="http://schemas.microsoft.com/office/powerpoint/2010/main" val="4121144783"/>
              </p:ext>
            </p:extLst>
          </p:nvPr>
        </p:nvGraphicFramePr>
        <p:xfrm>
          <a:off x="318866" y="1201012"/>
          <a:ext cx="11527391" cy="5319211"/>
        </p:xfrm>
        <a:graphic>
          <a:graphicData uri="http://schemas.openxmlformats.org/drawingml/2006/table">
            <a:tbl>
              <a:tblPr firstRow="1" firstCol="1" bandRow="1">
                <a:tableStyleId>{5C22544A-7EE6-4342-B048-85BDC9FD1C3A}</a:tableStyleId>
              </a:tblPr>
              <a:tblGrid>
                <a:gridCol w="1960310">
                  <a:extLst>
                    <a:ext uri="{9D8B030D-6E8A-4147-A177-3AD203B41FA5}">
                      <a16:colId xmlns:a16="http://schemas.microsoft.com/office/drawing/2014/main" val="696720178"/>
                    </a:ext>
                  </a:extLst>
                </a:gridCol>
                <a:gridCol w="9567081">
                  <a:extLst>
                    <a:ext uri="{9D8B030D-6E8A-4147-A177-3AD203B41FA5}">
                      <a16:colId xmlns:a16="http://schemas.microsoft.com/office/drawing/2014/main" val="686099285"/>
                    </a:ext>
                  </a:extLst>
                </a:gridCol>
              </a:tblGrid>
              <a:tr h="464908">
                <a:tc gridSpan="2">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800" b="1" u="none" dirty="0" smtClean="0"/>
                        <a:t>Year 5</a:t>
                      </a:r>
                      <a:r>
                        <a:rPr lang="en-GB" sz="1800" b="1" u="none" baseline="0" dirty="0" smtClean="0"/>
                        <a:t> </a:t>
                      </a:r>
                      <a:r>
                        <a:rPr lang="en-GB" sz="1800" b="1" u="none" dirty="0" smtClean="0"/>
                        <a:t>Statutory Requirements</a:t>
                      </a:r>
                      <a:endParaRPr lang="en-GB" sz="1800" u="none" dirty="0" smtClean="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hMerge="1">
                  <a:txBody>
                    <a:bodyPr/>
                    <a:lstStyle/>
                    <a:p>
                      <a:pPr marL="492125">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8460037"/>
                  </a:ext>
                </a:extLst>
              </a:tr>
              <a:tr h="2886915">
                <a:tc>
                  <a:txBody>
                    <a:bodyPr/>
                    <a:lstStyle/>
                    <a:p>
                      <a:r>
                        <a:rPr lang="en-GB" sz="1200" b="1" kern="1200" dirty="0" smtClean="0">
                          <a:solidFill>
                            <a:schemeClr val="lt1"/>
                          </a:solidFill>
                          <a:effectLst/>
                          <a:latin typeface="+mn-lt"/>
                          <a:ea typeface="+mn-ea"/>
                          <a:cs typeface="+mn-cs"/>
                        </a:rPr>
                        <a:t>In years 5 and 6, Pupils should be taught to: </a:t>
                      </a:r>
                      <a:endParaRPr lang="en-GB" sz="1200" b="1" kern="1200" dirty="0">
                        <a:solidFill>
                          <a:schemeClr val="lt1"/>
                        </a:solidFill>
                        <a:effectLst/>
                        <a:latin typeface="+mn-lt"/>
                        <a:ea typeface="+mn-ea"/>
                        <a:cs typeface="+mn-cs"/>
                      </a:endParaRPr>
                    </a:p>
                  </a:txBody>
                  <a:tcPr marL="68580" marR="68580" marT="0" marB="0"/>
                </a:tc>
                <a:tc>
                  <a:txBody>
                    <a:bodyPr/>
                    <a:lstStyle/>
                    <a:p>
                      <a:pPr marL="0" lvl="0" indent="0" algn="l">
                        <a:buFont typeface="Arial" panose="020B0604020202020204" pitchFamily="34" charset="0"/>
                        <a:buNone/>
                      </a:pPr>
                      <a:r>
                        <a:rPr lang="en-GB" sz="1200" kern="1200" dirty="0" smtClean="0">
                          <a:solidFill>
                            <a:schemeClr val="dk1"/>
                          </a:solidFill>
                          <a:effectLst/>
                          <a:latin typeface="+mn-lt"/>
                          <a:ea typeface="+mn-ea"/>
                          <a:cs typeface="+mn-cs"/>
                        </a:rPr>
                        <a:t>develop their understanding of the concepts set out in English Appendix 2 by: </a:t>
                      </a:r>
                    </a:p>
                    <a:p>
                      <a:pPr marL="171450" lvl="0" indent="-171450" algn="l">
                        <a:buFont typeface="Arial" panose="020B0604020202020204" pitchFamily="34" charset="0"/>
                        <a:buChar char="•"/>
                      </a:pPr>
                      <a:r>
                        <a:rPr lang="en-GB" sz="1200" kern="1200" dirty="0" smtClean="0">
                          <a:solidFill>
                            <a:schemeClr val="dk1"/>
                          </a:solidFill>
                          <a:effectLst/>
                          <a:latin typeface="+mn-lt"/>
                          <a:ea typeface="+mn-ea"/>
                          <a:cs typeface="+mn-cs"/>
                        </a:rPr>
                        <a:t>recognising vocabulary and structures that are appropriate for formal speech and writing, including subjunctive forms </a:t>
                      </a:r>
                    </a:p>
                    <a:p>
                      <a:pPr marL="171450" lvl="0" indent="-171450" algn="l">
                        <a:buFont typeface="Arial" panose="020B0604020202020204" pitchFamily="34" charset="0"/>
                        <a:buChar char="•"/>
                      </a:pPr>
                      <a:r>
                        <a:rPr lang="en-GB" sz="1200" kern="1200" dirty="0" smtClean="0">
                          <a:solidFill>
                            <a:schemeClr val="dk1"/>
                          </a:solidFill>
                          <a:effectLst/>
                          <a:latin typeface="+mn-lt"/>
                          <a:ea typeface="+mn-ea"/>
                          <a:cs typeface="+mn-cs"/>
                        </a:rPr>
                        <a:t>using passive verbs to affect the presentation of information in a sentence </a:t>
                      </a:r>
                    </a:p>
                    <a:p>
                      <a:pPr marL="171450" lvl="0" indent="-171450" algn="l">
                        <a:buFont typeface="Arial" panose="020B0604020202020204" pitchFamily="34" charset="0"/>
                        <a:buChar char="•"/>
                      </a:pPr>
                      <a:r>
                        <a:rPr lang="en-GB" sz="1200" kern="1200" dirty="0" smtClean="0">
                          <a:solidFill>
                            <a:schemeClr val="dk1"/>
                          </a:solidFill>
                          <a:effectLst/>
                          <a:latin typeface="+mn-lt"/>
                          <a:ea typeface="+mn-ea"/>
                          <a:cs typeface="+mn-cs"/>
                        </a:rPr>
                        <a:t>using the perfect form of verbs to mark relationships of time and cause </a:t>
                      </a:r>
                    </a:p>
                    <a:p>
                      <a:pPr marL="171450" lvl="0" indent="-171450" algn="l">
                        <a:buFont typeface="Arial" panose="020B0604020202020204" pitchFamily="34" charset="0"/>
                        <a:buChar char="•"/>
                      </a:pPr>
                      <a:r>
                        <a:rPr lang="en-GB" sz="1200" kern="1200" dirty="0" smtClean="0">
                          <a:solidFill>
                            <a:schemeClr val="dk1"/>
                          </a:solidFill>
                          <a:effectLst/>
                          <a:latin typeface="+mn-lt"/>
                          <a:ea typeface="+mn-ea"/>
                          <a:cs typeface="+mn-cs"/>
                        </a:rPr>
                        <a:t>using expanded noun phrases to convey complicated information concisely </a:t>
                      </a:r>
                    </a:p>
                    <a:p>
                      <a:pPr marL="171450" lvl="0" indent="-171450" algn="l">
                        <a:buFont typeface="Arial" panose="020B0604020202020204" pitchFamily="34" charset="0"/>
                        <a:buChar char="•"/>
                      </a:pPr>
                      <a:r>
                        <a:rPr lang="en-GB" sz="1200" kern="1200" dirty="0" smtClean="0">
                          <a:solidFill>
                            <a:schemeClr val="dk1"/>
                          </a:solidFill>
                          <a:effectLst/>
                          <a:latin typeface="+mn-lt"/>
                          <a:ea typeface="+mn-ea"/>
                          <a:cs typeface="+mn-cs"/>
                        </a:rPr>
                        <a:t>using modal verbs or adverbs to indicate degrees of possibility </a:t>
                      </a:r>
                    </a:p>
                    <a:p>
                      <a:pPr marL="171450" lvl="0" indent="-171450" algn="l">
                        <a:buFont typeface="Arial" panose="020B0604020202020204" pitchFamily="34" charset="0"/>
                        <a:buChar char="•"/>
                      </a:pPr>
                      <a:r>
                        <a:rPr lang="en-GB" sz="1200" kern="1200" dirty="0" smtClean="0">
                          <a:solidFill>
                            <a:schemeClr val="dk1"/>
                          </a:solidFill>
                          <a:effectLst/>
                          <a:latin typeface="+mn-lt"/>
                          <a:ea typeface="+mn-ea"/>
                          <a:cs typeface="+mn-cs"/>
                        </a:rPr>
                        <a:t>using relative clauses beginning with who, which, where, when, whose, that or with an implied (i.e. omitted) relative pronoun </a:t>
                      </a:r>
                    </a:p>
                    <a:p>
                      <a:pPr marL="171450" lvl="0" indent="-171450" algn="l">
                        <a:buFont typeface="Arial" panose="020B0604020202020204" pitchFamily="34" charset="0"/>
                        <a:buChar char="•"/>
                      </a:pPr>
                      <a:r>
                        <a:rPr lang="en-GB" sz="1200" kern="1200" dirty="0" smtClean="0">
                          <a:solidFill>
                            <a:schemeClr val="dk1"/>
                          </a:solidFill>
                          <a:effectLst/>
                          <a:latin typeface="+mn-lt"/>
                          <a:ea typeface="+mn-ea"/>
                          <a:cs typeface="+mn-cs"/>
                        </a:rPr>
                        <a:t>learning the grammar for years 5 and 6 in English Appendix 2  (see grid below)</a:t>
                      </a:r>
                    </a:p>
                    <a:p>
                      <a:pPr marL="0" lvl="0" indent="0" algn="l">
                        <a:buFont typeface="Arial" panose="020B0604020202020204" pitchFamily="34" charset="0"/>
                        <a:buNone/>
                      </a:pPr>
                      <a:r>
                        <a:rPr lang="en-GB" sz="1200" kern="1200" dirty="0" smtClean="0">
                          <a:solidFill>
                            <a:schemeClr val="dk1"/>
                          </a:solidFill>
                          <a:effectLst/>
                          <a:latin typeface="+mn-lt"/>
                          <a:ea typeface="+mn-ea"/>
                          <a:cs typeface="+mn-cs"/>
                        </a:rPr>
                        <a:t>indicate grammatical and other features by: </a:t>
                      </a:r>
                    </a:p>
                    <a:p>
                      <a:pPr marL="171450" lvl="0" indent="-171450" algn="l">
                        <a:buFont typeface="Arial" panose="020B0604020202020204" pitchFamily="34" charset="0"/>
                        <a:buChar char="•"/>
                      </a:pPr>
                      <a:r>
                        <a:rPr lang="en-GB" sz="1200" kern="1200" dirty="0" smtClean="0">
                          <a:solidFill>
                            <a:schemeClr val="dk1"/>
                          </a:solidFill>
                          <a:effectLst/>
                          <a:latin typeface="+mn-lt"/>
                          <a:ea typeface="+mn-ea"/>
                          <a:cs typeface="+mn-cs"/>
                        </a:rPr>
                        <a:t>using commas to clarify meaning or avoid ambiguity in writing </a:t>
                      </a:r>
                    </a:p>
                    <a:p>
                      <a:pPr marL="171450" lvl="0" indent="-171450" algn="l">
                        <a:buFont typeface="Arial" panose="020B0604020202020204" pitchFamily="34" charset="0"/>
                        <a:buChar char="•"/>
                      </a:pPr>
                      <a:r>
                        <a:rPr lang="en-GB" sz="1200" kern="1200" dirty="0" smtClean="0">
                          <a:solidFill>
                            <a:schemeClr val="dk1"/>
                          </a:solidFill>
                          <a:effectLst/>
                          <a:latin typeface="+mn-lt"/>
                          <a:ea typeface="+mn-ea"/>
                          <a:cs typeface="+mn-cs"/>
                        </a:rPr>
                        <a:t>using hyphens to avoid ambiguity </a:t>
                      </a:r>
                    </a:p>
                    <a:p>
                      <a:pPr marL="171450" lvl="0" indent="-171450" algn="l">
                        <a:buFont typeface="Arial" panose="020B0604020202020204" pitchFamily="34" charset="0"/>
                        <a:buChar char="•"/>
                      </a:pPr>
                      <a:r>
                        <a:rPr lang="en-GB" sz="1200" kern="1200" dirty="0" smtClean="0">
                          <a:solidFill>
                            <a:schemeClr val="dk1"/>
                          </a:solidFill>
                          <a:effectLst/>
                          <a:latin typeface="+mn-lt"/>
                          <a:ea typeface="+mn-ea"/>
                          <a:cs typeface="+mn-cs"/>
                        </a:rPr>
                        <a:t>using brackets, dashes or commas to indicate parenthesis </a:t>
                      </a:r>
                    </a:p>
                    <a:p>
                      <a:pPr marL="171450" lvl="0" indent="-171450" algn="l">
                        <a:buFont typeface="Arial" panose="020B0604020202020204" pitchFamily="34" charset="0"/>
                        <a:buChar char="•"/>
                      </a:pPr>
                      <a:r>
                        <a:rPr lang="en-GB" sz="1200" kern="1200" dirty="0" smtClean="0">
                          <a:solidFill>
                            <a:schemeClr val="dk1"/>
                          </a:solidFill>
                          <a:effectLst/>
                          <a:latin typeface="+mn-lt"/>
                          <a:ea typeface="+mn-ea"/>
                          <a:cs typeface="+mn-cs"/>
                        </a:rPr>
                        <a:t>using semi-colons, colons or dashes to mark boundaries between independent clauses </a:t>
                      </a:r>
                    </a:p>
                    <a:p>
                      <a:pPr marL="171450" lvl="0" indent="-171450" algn="l">
                        <a:buFont typeface="Arial" panose="020B0604020202020204" pitchFamily="34" charset="0"/>
                        <a:buChar char="•"/>
                      </a:pPr>
                      <a:r>
                        <a:rPr lang="en-GB" sz="1200" kern="1200" dirty="0" smtClean="0">
                          <a:solidFill>
                            <a:schemeClr val="dk1"/>
                          </a:solidFill>
                          <a:effectLst/>
                          <a:latin typeface="+mn-lt"/>
                          <a:ea typeface="+mn-ea"/>
                          <a:cs typeface="+mn-cs"/>
                        </a:rPr>
                        <a:t>using a colon to introduce a list </a:t>
                      </a:r>
                    </a:p>
                    <a:p>
                      <a:pPr marL="171450" lvl="0" indent="-171450" algn="l">
                        <a:buFont typeface="Arial" panose="020B0604020202020204" pitchFamily="34" charset="0"/>
                        <a:buChar char="•"/>
                      </a:pPr>
                      <a:r>
                        <a:rPr lang="en-GB" sz="1200" kern="1200" dirty="0" smtClean="0">
                          <a:solidFill>
                            <a:schemeClr val="dk1"/>
                          </a:solidFill>
                          <a:effectLst/>
                          <a:latin typeface="+mn-lt"/>
                          <a:ea typeface="+mn-ea"/>
                          <a:cs typeface="+mn-cs"/>
                        </a:rPr>
                        <a:t>punctuating bullet points consistently  </a:t>
                      </a:r>
                    </a:p>
                    <a:p>
                      <a:pPr marL="171450" lvl="0" indent="-171450" algn="l">
                        <a:buFont typeface="Arial" panose="020B0604020202020204" pitchFamily="34" charset="0"/>
                        <a:buChar char="•"/>
                      </a:pPr>
                      <a:r>
                        <a:rPr lang="en-GB" sz="1200" kern="1200" dirty="0" smtClean="0">
                          <a:solidFill>
                            <a:schemeClr val="dk1"/>
                          </a:solidFill>
                          <a:effectLst/>
                          <a:latin typeface="+mn-lt"/>
                          <a:ea typeface="+mn-ea"/>
                          <a:cs typeface="+mn-cs"/>
                        </a:rPr>
                        <a:t>use and understand the grammatical terminology in English Appendix 2 accurately and appropriately in discussing their writing and reading.</a:t>
                      </a:r>
                    </a:p>
                  </a:txBody>
                  <a:tcPr marL="68580" marR="68580" marT="0" marB="0"/>
                </a:tc>
                <a:extLst>
                  <a:ext uri="{0D108BD9-81ED-4DB2-BD59-A6C34878D82A}">
                    <a16:rowId xmlns:a16="http://schemas.microsoft.com/office/drawing/2014/main" val="2222074148"/>
                  </a:ext>
                </a:extLst>
              </a:tr>
              <a:tr h="183915">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1200" dirty="0" smtClean="0">
                          <a:effectLst/>
                          <a:latin typeface="Calibri" panose="020F0502020204030204" pitchFamily="34" charset="0"/>
                          <a:ea typeface="Calibri" panose="020F0502020204030204" pitchFamily="34" charset="0"/>
                          <a:cs typeface="Calibri" panose="020F0502020204030204" pitchFamily="34" charset="0"/>
                        </a:rPr>
                        <a:t>Word </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171450" lvl="0" indent="-171450">
                        <a:lnSpc>
                          <a:spcPct val="107000"/>
                        </a:lnSpc>
                        <a:spcAft>
                          <a:spcPts val="0"/>
                        </a:spcAft>
                        <a:buFont typeface="Arial" panose="020B0604020202020204" pitchFamily="34" charset="0"/>
                        <a:buChar char="•"/>
                      </a:pPr>
                      <a:r>
                        <a:rPr lang="en-GB" sz="1200" dirty="0">
                          <a:effectLst/>
                          <a:latin typeface="Calibri" panose="020F0502020204030204" pitchFamily="34" charset="0"/>
                          <a:ea typeface="Calibri" panose="020F0502020204030204" pitchFamily="34" charset="0"/>
                          <a:cs typeface="Calibri" panose="020F0502020204030204" pitchFamily="34" charset="0"/>
                        </a:rPr>
                        <a:t>Converting nouns or adjectives into verbs using suffixes [for example, –ate; –</a:t>
                      </a:r>
                      <a:r>
                        <a:rPr lang="en-GB" sz="1200" dirty="0" err="1">
                          <a:effectLst/>
                          <a:latin typeface="Calibri" panose="020F0502020204030204" pitchFamily="34" charset="0"/>
                          <a:ea typeface="Calibri" panose="020F0502020204030204" pitchFamily="34" charset="0"/>
                          <a:cs typeface="Calibri" panose="020F0502020204030204" pitchFamily="34" charset="0"/>
                        </a:rPr>
                        <a:t>ise</a:t>
                      </a:r>
                      <a:r>
                        <a:rPr lang="en-GB" sz="1200" dirty="0">
                          <a:effectLst/>
                          <a:latin typeface="Calibri" panose="020F0502020204030204" pitchFamily="34" charset="0"/>
                          <a:ea typeface="Calibri" panose="020F0502020204030204" pitchFamily="34" charset="0"/>
                          <a:cs typeface="Calibri" panose="020F0502020204030204" pitchFamily="34" charset="0"/>
                        </a:rPr>
                        <a:t>; –</a:t>
                      </a:r>
                      <a:r>
                        <a:rPr lang="en-GB" sz="1200" dirty="0" err="1">
                          <a:effectLst/>
                          <a:latin typeface="Calibri" panose="020F0502020204030204" pitchFamily="34" charset="0"/>
                          <a:ea typeface="Calibri" panose="020F0502020204030204" pitchFamily="34" charset="0"/>
                          <a:cs typeface="Calibri" panose="020F0502020204030204" pitchFamily="34" charset="0"/>
                        </a:rPr>
                        <a:t>ify</a:t>
                      </a:r>
                      <a:r>
                        <a:rPr lang="en-GB" sz="1200" dirty="0">
                          <a:effectLst/>
                          <a:latin typeface="Calibri" panose="020F0502020204030204" pitchFamily="34" charset="0"/>
                          <a:ea typeface="Calibri" panose="020F0502020204030204" pitchFamily="34" charset="0"/>
                          <a:cs typeface="Calibri" panose="020F0502020204030204" pitchFamily="34" charset="0"/>
                        </a:rPr>
                        <a:t>] Verb prefixes [for example, dis–, de–, </a:t>
                      </a:r>
                      <a:r>
                        <a:rPr lang="en-GB" sz="1200" dirty="0" err="1">
                          <a:effectLst/>
                          <a:latin typeface="Calibri" panose="020F0502020204030204" pitchFamily="34" charset="0"/>
                          <a:ea typeface="Calibri" panose="020F0502020204030204" pitchFamily="34" charset="0"/>
                          <a:cs typeface="Calibri" panose="020F0502020204030204" pitchFamily="34" charset="0"/>
                        </a:rPr>
                        <a:t>mis</a:t>
                      </a:r>
                      <a:r>
                        <a:rPr lang="en-GB" sz="1200" dirty="0">
                          <a:effectLst/>
                          <a:latin typeface="Calibri" panose="020F0502020204030204" pitchFamily="34" charset="0"/>
                          <a:ea typeface="Calibri" panose="020F0502020204030204" pitchFamily="34" charset="0"/>
                          <a:cs typeface="Calibri" panose="020F0502020204030204" pitchFamily="34" charset="0"/>
                        </a:rPr>
                        <a:t>–, over– and re</a:t>
                      </a:r>
                      <a:r>
                        <a:rPr lang="en-GB" sz="1200" dirty="0" smtClean="0">
                          <a:effectLst/>
                          <a:latin typeface="Calibri" panose="020F0502020204030204" pitchFamily="34" charset="0"/>
                          <a:ea typeface="Calibri" panose="020F0502020204030204" pitchFamily="34" charset="0"/>
                          <a:cs typeface="Calibri" panose="020F0502020204030204" pitchFamily="34" charset="0"/>
                        </a:rPr>
                        <a:t>–]</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471472037"/>
                  </a:ext>
                </a:extLst>
              </a:tr>
              <a:tr h="414803">
                <a:tc>
                  <a:txBody>
                    <a:bodyPr/>
                    <a:lstStyle/>
                    <a:p>
                      <a:pPr>
                        <a:lnSpc>
                          <a:spcPct val="107000"/>
                        </a:lnSpc>
                        <a:spcAft>
                          <a:spcPts val="0"/>
                        </a:spcAft>
                      </a:pPr>
                      <a:r>
                        <a:rPr lang="en-GB" sz="1200">
                          <a:effectLst/>
                          <a:latin typeface="Calibri" panose="020F0502020204030204" pitchFamily="34" charset="0"/>
                          <a:ea typeface="Calibri" panose="020F0502020204030204" pitchFamily="34" charset="0"/>
                          <a:cs typeface="Calibri" panose="020F0502020204030204" pitchFamily="34" charset="0"/>
                        </a:rPr>
                        <a:t>Sentence</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171450" lvl="0" indent="-171450">
                        <a:lnSpc>
                          <a:spcPct val="107000"/>
                        </a:lnSpc>
                        <a:spcAft>
                          <a:spcPts val="0"/>
                        </a:spcAft>
                        <a:buFont typeface="Arial" panose="020B0604020202020204" pitchFamily="34" charset="0"/>
                        <a:buChar char="•"/>
                      </a:pPr>
                      <a:r>
                        <a:rPr lang="en-GB" sz="1200" dirty="0">
                          <a:effectLst/>
                          <a:latin typeface="Calibri" panose="020F0502020204030204" pitchFamily="34" charset="0"/>
                          <a:ea typeface="Calibri" panose="020F0502020204030204" pitchFamily="34" charset="0"/>
                          <a:cs typeface="Calibri" panose="020F0502020204030204" pitchFamily="34" charset="0"/>
                        </a:rPr>
                        <a:t>Relative clauses beginning with who, which, where, when, whose, that, or an omitted relative pronoun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171450" lvl="0" indent="-171450">
                        <a:lnSpc>
                          <a:spcPct val="107000"/>
                        </a:lnSpc>
                        <a:spcAft>
                          <a:spcPts val="0"/>
                        </a:spcAft>
                        <a:buFont typeface="Arial" panose="020B0604020202020204" pitchFamily="34" charset="0"/>
                        <a:buChar char="•"/>
                      </a:pPr>
                      <a:r>
                        <a:rPr lang="en-GB" sz="1200" dirty="0">
                          <a:effectLst/>
                          <a:latin typeface="Calibri" panose="020F0502020204030204" pitchFamily="34" charset="0"/>
                          <a:ea typeface="Calibri" panose="020F0502020204030204" pitchFamily="34" charset="0"/>
                          <a:cs typeface="Calibri" panose="020F0502020204030204" pitchFamily="34" charset="0"/>
                        </a:rPr>
                        <a:t>Indicating degrees of possibility using adverbs [for example, perhaps, surely] or modal verbs [for example, might, should, will, must</a:t>
                      </a:r>
                      <a:r>
                        <a:rPr lang="en-GB" sz="1200" dirty="0" smtClean="0">
                          <a:effectLst/>
                          <a:latin typeface="Calibri" panose="020F0502020204030204" pitchFamily="34" charset="0"/>
                          <a:ea typeface="Calibri" panose="020F0502020204030204" pitchFamily="34" charset="0"/>
                          <a:cs typeface="Calibri" panose="020F0502020204030204" pitchFamily="34" charset="0"/>
                        </a:rPr>
                        <a:t>]</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897020084"/>
                  </a:ext>
                </a:extLst>
              </a:tr>
              <a:tr h="568727">
                <a:tc>
                  <a:txBody>
                    <a:bodyPr/>
                    <a:lstStyle/>
                    <a:p>
                      <a:pPr>
                        <a:lnSpc>
                          <a:spcPct val="107000"/>
                        </a:lnSpc>
                        <a:spcAft>
                          <a:spcPts val="0"/>
                        </a:spcAft>
                      </a:pPr>
                      <a:r>
                        <a:rPr lang="en-GB" sz="1200">
                          <a:effectLst/>
                          <a:latin typeface="Calibri" panose="020F0502020204030204" pitchFamily="34" charset="0"/>
                          <a:ea typeface="Calibri" panose="020F0502020204030204" pitchFamily="34" charset="0"/>
                          <a:cs typeface="Calibri" panose="020F0502020204030204" pitchFamily="34" charset="0"/>
                        </a:rPr>
                        <a:t>Text</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171450" lvl="0" indent="-171450">
                        <a:lnSpc>
                          <a:spcPct val="107000"/>
                        </a:lnSpc>
                        <a:spcAft>
                          <a:spcPts val="0"/>
                        </a:spcAft>
                        <a:buFont typeface="Arial" panose="020B0604020202020204" pitchFamily="34" charset="0"/>
                        <a:buChar char="•"/>
                      </a:pPr>
                      <a:r>
                        <a:rPr lang="en-GB" sz="1200" dirty="0">
                          <a:effectLst/>
                          <a:latin typeface="Calibri" panose="020F0502020204030204" pitchFamily="34" charset="0"/>
                          <a:ea typeface="Calibri" panose="020F0502020204030204" pitchFamily="34" charset="0"/>
                          <a:cs typeface="Calibri" panose="020F0502020204030204" pitchFamily="34" charset="0"/>
                        </a:rPr>
                        <a:t>Devices to build cohesion within a paragraph [for example, then, after that, this, firstly]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171450" lvl="0" indent="-171450">
                        <a:lnSpc>
                          <a:spcPct val="107000"/>
                        </a:lnSpc>
                        <a:spcAft>
                          <a:spcPts val="0"/>
                        </a:spcAft>
                        <a:buFont typeface="Arial" panose="020B0604020202020204" pitchFamily="34" charset="0"/>
                        <a:buChar char="•"/>
                      </a:pPr>
                      <a:r>
                        <a:rPr lang="en-GB" sz="1200" dirty="0">
                          <a:effectLst/>
                          <a:latin typeface="Calibri" panose="020F0502020204030204" pitchFamily="34" charset="0"/>
                          <a:ea typeface="Calibri" panose="020F0502020204030204" pitchFamily="34" charset="0"/>
                          <a:cs typeface="Calibri" panose="020F0502020204030204" pitchFamily="34" charset="0"/>
                        </a:rPr>
                        <a:t>Linking ideas across paragraphs using adverbials of time [for example, later], place [for example, nearby] and number [for example, secondly] or tense choices [for example, he had seen her before</a:t>
                      </a:r>
                      <a:r>
                        <a:rPr lang="en-GB" sz="1200" dirty="0" smtClean="0">
                          <a:effectLst/>
                          <a:latin typeface="Calibri" panose="020F0502020204030204" pitchFamily="34" charset="0"/>
                          <a:ea typeface="Calibri" panose="020F0502020204030204" pitchFamily="34" charset="0"/>
                          <a:cs typeface="Calibri" panose="020F0502020204030204" pitchFamily="34" charset="0"/>
                        </a:rPr>
                        <a:t>]</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812461"/>
                  </a:ext>
                </a:extLst>
              </a:tr>
              <a:tr h="376321">
                <a:tc>
                  <a:txBody>
                    <a:bodyPr/>
                    <a:lstStyle/>
                    <a:p>
                      <a:pPr>
                        <a:lnSpc>
                          <a:spcPct val="107000"/>
                        </a:lnSpc>
                        <a:spcAft>
                          <a:spcPts val="0"/>
                        </a:spcAft>
                      </a:pPr>
                      <a:r>
                        <a:rPr lang="en-GB" sz="1200">
                          <a:effectLst/>
                          <a:latin typeface="Calibri" panose="020F0502020204030204" pitchFamily="34" charset="0"/>
                          <a:ea typeface="Calibri" panose="020F0502020204030204" pitchFamily="34" charset="0"/>
                          <a:cs typeface="Calibri" panose="020F0502020204030204" pitchFamily="34" charset="0"/>
                        </a:rPr>
                        <a:t>Punctuation</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171450" lvl="0" indent="-171450">
                        <a:lnSpc>
                          <a:spcPct val="107000"/>
                        </a:lnSpc>
                        <a:spcAft>
                          <a:spcPts val="0"/>
                        </a:spcAft>
                        <a:buFont typeface="Arial" panose="020B0604020202020204" pitchFamily="34" charset="0"/>
                        <a:buChar char="•"/>
                      </a:pPr>
                      <a:r>
                        <a:rPr lang="en-GB" sz="1200" dirty="0">
                          <a:effectLst/>
                          <a:latin typeface="Calibri" panose="020F0502020204030204" pitchFamily="34" charset="0"/>
                          <a:ea typeface="Calibri" panose="020F0502020204030204" pitchFamily="34" charset="0"/>
                          <a:cs typeface="Calibri" panose="020F0502020204030204" pitchFamily="34" charset="0"/>
                        </a:rPr>
                        <a:t>Brackets, dashes or commas to indicate parenthesis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171450" lvl="0" indent="-171450">
                        <a:lnSpc>
                          <a:spcPct val="107000"/>
                        </a:lnSpc>
                        <a:spcAft>
                          <a:spcPts val="0"/>
                        </a:spcAft>
                        <a:buFont typeface="Arial" panose="020B0604020202020204" pitchFamily="34" charset="0"/>
                        <a:buChar char="•"/>
                      </a:pPr>
                      <a:r>
                        <a:rPr lang="en-GB" sz="1200" dirty="0">
                          <a:effectLst/>
                          <a:latin typeface="Calibri" panose="020F0502020204030204" pitchFamily="34" charset="0"/>
                          <a:ea typeface="Calibri" panose="020F0502020204030204" pitchFamily="34" charset="0"/>
                          <a:cs typeface="Calibri" panose="020F0502020204030204" pitchFamily="34" charset="0"/>
                        </a:rPr>
                        <a:t>Use of commas to clarify meaning or avoid </a:t>
                      </a:r>
                      <a:r>
                        <a:rPr lang="en-GB" sz="1200" dirty="0" smtClean="0">
                          <a:effectLst/>
                          <a:latin typeface="Calibri" panose="020F0502020204030204" pitchFamily="34" charset="0"/>
                          <a:ea typeface="Calibri" panose="020F0502020204030204" pitchFamily="34" charset="0"/>
                          <a:cs typeface="Calibri" panose="020F0502020204030204" pitchFamily="34" charset="0"/>
                        </a:rPr>
                        <a:t>ambiguity</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535769682"/>
                  </a:ext>
                </a:extLst>
              </a:tr>
              <a:tr h="331201">
                <a:tc>
                  <a:txBody>
                    <a:bodyPr/>
                    <a:lstStyle/>
                    <a:p>
                      <a:pPr>
                        <a:lnSpc>
                          <a:spcPct val="107000"/>
                        </a:lnSpc>
                        <a:spcAft>
                          <a:spcPts val="0"/>
                        </a:spcAft>
                      </a:pPr>
                      <a:r>
                        <a:rPr lang="en-GB" sz="1200" dirty="0">
                          <a:effectLst/>
                          <a:latin typeface="Calibri" panose="020F0502020204030204" pitchFamily="34" charset="0"/>
                          <a:ea typeface="Calibri" panose="020F0502020204030204" pitchFamily="34" charset="0"/>
                          <a:cs typeface="Calibri" panose="020F0502020204030204" pitchFamily="34" charset="0"/>
                        </a:rPr>
                        <a:t>Terminology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200" dirty="0">
                          <a:effectLst/>
                          <a:latin typeface="Calibri" panose="020F0502020204030204" pitchFamily="34" charset="0"/>
                          <a:ea typeface="Calibri" panose="020F0502020204030204" pitchFamily="34" charset="0"/>
                          <a:cs typeface="Calibri" panose="020F0502020204030204" pitchFamily="34" charset="0"/>
                        </a:rPr>
                        <a:t>modal verb, relative pronoun, relative clause, parenthesis, bracket, dash, cohesion, </a:t>
                      </a:r>
                      <a:r>
                        <a:rPr lang="en-GB" sz="1200" dirty="0" smtClean="0">
                          <a:effectLst/>
                          <a:latin typeface="Calibri" panose="020F0502020204030204" pitchFamily="34" charset="0"/>
                          <a:ea typeface="Calibri" panose="020F0502020204030204" pitchFamily="34" charset="0"/>
                          <a:cs typeface="Calibri" panose="020F0502020204030204" pitchFamily="34" charset="0"/>
                        </a:rPr>
                        <a:t>ambiguity</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65697399"/>
                  </a:ext>
                </a:extLst>
              </a:tr>
            </a:tbl>
          </a:graphicData>
        </a:graphic>
      </p:graphicFrame>
      <p:sp>
        <p:nvSpPr>
          <p:cNvPr id="3" name="Rectangle 2"/>
          <p:cNvSpPr/>
          <p:nvPr/>
        </p:nvSpPr>
        <p:spPr>
          <a:xfrm>
            <a:off x="8198720" y="6520223"/>
            <a:ext cx="3626506" cy="289951"/>
          </a:xfrm>
          <a:prstGeom prst="rect">
            <a:avLst/>
          </a:prstGeom>
        </p:spPr>
        <p:txBody>
          <a:bodyPr wrap="none">
            <a:spAutoFit/>
          </a:bodyPr>
          <a:lstStyle/>
          <a:p>
            <a:pPr>
              <a:lnSpc>
                <a:spcPct val="107000"/>
              </a:lnSpc>
              <a:spcAft>
                <a:spcPts val="800"/>
              </a:spcAft>
            </a:pPr>
            <a:r>
              <a:rPr lang="en-GB" sz="1200" i="1" dirty="0">
                <a:latin typeface="Calibri" panose="020F0502020204030204" pitchFamily="34" charset="0"/>
                <a:ea typeface="Calibri" panose="020F0502020204030204" pitchFamily="34" charset="0"/>
                <a:cs typeface="Calibri" panose="020F0502020204030204" pitchFamily="34" charset="0"/>
              </a:rPr>
              <a:t>Information from the English Appendix 2 for </a:t>
            </a:r>
            <a:r>
              <a:rPr lang="en-GB" sz="1200" i="1" u="sng" dirty="0">
                <a:latin typeface="Calibri" panose="020F0502020204030204" pitchFamily="34" charset="0"/>
                <a:ea typeface="Calibri" panose="020F0502020204030204" pitchFamily="34" charset="0"/>
                <a:cs typeface="Calibri" panose="020F0502020204030204" pitchFamily="34" charset="0"/>
              </a:rPr>
              <a:t>Year </a:t>
            </a:r>
            <a:r>
              <a:rPr lang="en-GB" sz="1200" i="1" u="sng" dirty="0" smtClean="0">
                <a:latin typeface="Calibri" panose="020F0502020204030204" pitchFamily="34" charset="0"/>
                <a:ea typeface="Calibri" panose="020F0502020204030204" pitchFamily="34" charset="0"/>
                <a:cs typeface="Calibri" panose="020F0502020204030204" pitchFamily="34" charset="0"/>
              </a:rPr>
              <a:t>5 </a:t>
            </a:r>
            <a:r>
              <a:rPr lang="en-GB" sz="1200" i="1" u="sng" dirty="0">
                <a:latin typeface="Calibri" panose="020F0502020204030204" pitchFamily="34" charset="0"/>
                <a:ea typeface="Calibri" panose="020F0502020204030204" pitchFamily="34" charset="0"/>
                <a:cs typeface="Calibri" panose="020F0502020204030204" pitchFamily="34" charset="0"/>
              </a:rPr>
              <a:t>only</a:t>
            </a:r>
            <a:endParaRPr lang="en-GB" sz="1100" i="1"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83581719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5286" y="232248"/>
            <a:ext cx="7244863" cy="672612"/>
          </a:xfrm>
          <a:solidFill>
            <a:schemeClr val="accent1">
              <a:lumMod val="60000"/>
              <a:lumOff val="40000"/>
            </a:schemeClr>
          </a:solidFill>
        </p:spPr>
        <p:txBody>
          <a:bodyPr>
            <a:normAutofit fontScale="90000"/>
          </a:bodyPr>
          <a:lstStyle/>
          <a:p>
            <a:pPr algn="ctr"/>
            <a:r>
              <a:rPr lang="en-GB" sz="2800" b="1" u="sng" dirty="0" smtClean="0">
                <a:latin typeface="+mn-lt"/>
              </a:rPr>
              <a:t/>
            </a:r>
            <a:br>
              <a:rPr lang="en-GB" sz="2800" b="1" u="sng" dirty="0" smtClean="0">
                <a:latin typeface="+mn-lt"/>
              </a:rPr>
            </a:br>
            <a:r>
              <a:rPr lang="en-GB" sz="2800" b="1" u="sng" dirty="0">
                <a:latin typeface="+mn-lt"/>
              </a:rPr>
              <a:t>Key Stage Overview - Grammar and </a:t>
            </a:r>
            <a:r>
              <a:rPr lang="en-GB" sz="2800" b="1" u="sng" dirty="0" smtClean="0">
                <a:latin typeface="+mn-lt"/>
              </a:rPr>
              <a:t>Punctuation</a:t>
            </a:r>
            <a:r>
              <a:rPr lang="en-GB" sz="2800" b="1" dirty="0">
                <a:latin typeface="+mn-lt"/>
              </a:rPr>
              <a:t/>
            </a:r>
            <a:br>
              <a:rPr lang="en-GB" sz="2800" b="1" dirty="0">
                <a:latin typeface="+mn-lt"/>
              </a:rPr>
            </a:br>
            <a:endParaRPr lang="en-GB" sz="2800" b="1" dirty="0">
              <a:latin typeface="+mn-lt"/>
            </a:endParaRPr>
          </a:p>
        </p:txBody>
      </p:sp>
      <p:pic>
        <p:nvPicPr>
          <p:cNvPr id="4" name="Picture 3">
            <a:extLst>
              <a:ext uri="{FF2B5EF4-FFF2-40B4-BE49-F238E27FC236}">
                <a16:creationId xmlns:a16="http://schemas.microsoft.com/office/drawing/2014/main" id="{F0AF5E37-ACC6-16B0-8CC7-B0B250D4F5E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8867" y="232248"/>
            <a:ext cx="569742" cy="672612"/>
          </a:xfrm>
          <a:prstGeom prst="rect">
            <a:avLst/>
          </a:prstGeom>
          <a:noFill/>
          <a:ln>
            <a:noFill/>
          </a:ln>
        </p:spPr>
      </p:pic>
      <p:sp>
        <p:nvSpPr>
          <p:cNvPr id="6" name="TextBox 5"/>
          <p:cNvSpPr txBox="1"/>
          <p:nvPr/>
        </p:nvSpPr>
        <p:spPr>
          <a:xfrm>
            <a:off x="318866" y="1048562"/>
            <a:ext cx="4635271" cy="1569660"/>
          </a:xfrm>
          <a:prstGeom prst="rect">
            <a:avLst/>
          </a:prstGeom>
          <a:noFill/>
        </p:spPr>
        <p:txBody>
          <a:bodyPr wrap="square" rtlCol="0">
            <a:spAutoFit/>
          </a:bodyPr>
          <a:lstStyle/>
          <a:p>
            <a:endParaRPr lang="en-GB" sz="2200" b="1" dirty="0"/>
          </a:p>
          <a:p>
            <a:endParaRPr lang="en-GB" dirty="0" smtClean="0"/>
          </a:p>
          <a:p>
            <a:endParaRPr lang="en-GB" sz="1600" dirty="0"/>
          </a:p>
          <a:p>
            <a:endParaRPr lang="en-GB" dirty="0"/>
          </a:p>
          <a:p>
            <a:endParaRPr lang="en-GB" sz="2200" dirty="0"/>
          </a:p>
        </p:txBody>
      </p:sp>
      <p:graphicFrame>
        <p:nvGraphicFramePr>
          <p:cNvPr id="7" name="Content Placeholder 4"/>
          <p:cNvGraphicFramePr>
            <a:graphicFrameLocks/>
          </p:cNvGraphicFramePr>
          <p:nvPr>
            <p:extLst>
              <p:ext uri="{D42A27DB-BD31-4B8C-83A1-F6EECF244321}">
                <p14:modId xmlns:p14="http://schemas.microsoft.com/office/powerpoint/2010/main" val="1480614396"/>
              </p:ext>
            </p:extLst>
          </p:nvPr>
        </p:nvGraphicFramePr>
        <p:xfrm>
          <a:off x="318866" y="1048564"/>
          <a:ext cx="11527391" cy="5730311"/>
        </p:xfrm>
        <a:graphic>
          <a:graphicData uri="http://schemas.openxmlformats.org/drawingml/2006/table">
            <a:tbl>
              <a:tblPr firstRow="1" firstCol="1" bandRow="1">
                <a:tableStyleId>{5C22544A-7EE6-4342-B048-85BDC9FD1C3A}</a:tableStyleId>
              </a:tblPr>
              <a:tblGrid>
                <a:gridCol w="1209683">
                  <a:extLst>
                    <a:ext uri="{9D8B030D-6E8A-4147-A177-3AD203B41FA5}">
                      <a16:colId xmlns:a16="http://schemas.microsoft.com/office/drawing/2014/main" val="696720178"/>
                    </a:ext>
                  </a:extLst>
                </a:gridCol>
                <a:gridCol w="10317708">
                  <a:extLst>
                    <a:ext uri="{9D8B030D-6E8A-4147-A177-3AD203B41FA5}">
                      <a16:colId xmlns:a16="http://schemas.microsoft.com/office/drawing/2014/main" val="686099285"/>
                    </a:ext>
                  </a:extLst>
                </a:gridCol>
              </a:tblGrid>
              <a:tr h="218762">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u="none" dirty="0" smtClean="0"/>
                        <a:t>Year 6</a:t>
                      </a:r>
                      <a:r>
                        <a:rPr lang="en-GB" sz="1800" b="1" u="none" baseline="0" dirty="0" smtClean="0"/>
                        <a:t> </a:t>
                      </a:r>
                      <a:r>
                        <a:rPr lang="en-GB" sz="1800" b="1" u="none" dirty="0" smtClean="0"/>
                        <a:t>Statutory Requirements</a:t>
                      </a:r>
                      <a:endParaRPr lang="en-GB" sz="1800" u="none" dirty="0" smtClean="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hMerge="1">
                  <a:txBody>
                    <a:bodyPr/>
                    <a:lstStyle/>
                    <a:p>
                      <a:pPr marL="492125">
                        <a:lnSpc>
                          <a:spcPct val="107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8460037"/>
                  </a:ext>
                </a:extLst>
              </a:tr>
              <a:tr h="2577226">
                <a:tc>
                  <a:txBody>
                    <a:bodyPr/>
                    <a:lstStyle/>
                    <a:p>
                      <a:r>
                        <a:rPr lang="en-GB" sz="1200" b="1" kern="1200" dirty="0" smtClean="0">
                          <a:solidFill>
                            <a:schemeClr val="lt1"/>
                          </a:solidFill>
                          <a:effectLst/>
                          <a:latin typeface="+mn-lt"/>
                          <a:ea typeface="+mn-ea"/>
                          <a:cs typeface="+mn-cs"/>
                        </a:rPr>
                        <a:t>In years 5 and 6, Pupils should be taught to: </a:t>
                      </a:r>
                      <a:endParaRPr lang="en-GB" sz="1200" b="1" kern="1200" dirty="0">
                        <a:solidFill>
                          <a:schemeClr val="lt1"/>
                        </a:solidFill>
                        <a:effectLst/>
                        <a:latin typeface="+mn-lt"/>
                        <a:ea typeface="+mn-ea"/>
                        <a:cs typeface="+mn-cs"/>
                      </a:endParaRPr>
                    </a:p>
                  </a:txBody>
                  <a:tcPr marL="68580" marR="68580" marT="0" marB="0"/>
                </a:tc>
                <a:tc>
                  <a:txBody>
                    <a:bodyPr/>
                    <a:lstStyle/>
                    <a:p>
                      <a:pPr marL="0" lvl="0" indent="0" algn="l">
                        <a:buFont typeface="Arial" panose="020B0604020202020204" pitchFamily="34" charset="0"/>
                        <a:buNone/>
                      </a:pPr>
                      <a:r>
                        <a:rPr lang="en-GB" sz="1050" kern="1200" dirty="0" smtClean="0">
                          <a:solidFill>
                            <a:schemeClr val="dk1"/>
                          </a:solidFill>
                          <a:effectLst/>
                          <a:latin typeface="+mn-lt"/>
                          <a:ea typeface="+mn-ea"/>
                          <a:cs typeface="+mn-cs"/>
                        </a:rPr>
                        <a:t>develop their understanding of the concepts set out in English Appendix 2 by: </a:t>
                      </a:r>
                    </a:p>
                    <a:p>
                      <a:pPr marL="171450" lvl="0" indent="-171450" algn="l">
                        <a:buFont typeface="Arial" panose="020B0604020202020204" pitchFamily="34" charset="0"/>
                        <a:buChar char="•"/>
                      </a:pPr>
                      <a:r>
                        <a:rPr lang="en-GB" sz="1050" kern="1200" dirty="0" smtClean="0">
                          <a:solidFill>
                            <a:schemeClr val="dk1"/>
                          </a:solidFill>
                          <a:effectLst/>
                          <a:latin typeface="+mn-lt"/>
                          <a:ea typeface="+mn-ea"/>
                          <a:cs typeface="+mn-cs"/>
                        </a:rPr>
                        <a:t>recognising vocabulary and structures that are appropriate for formal speech and writing, including subjunctive forms </a:t>
                      </a:r>
                    </a:p>
                    <a:p>
                      <a:pPr marL="171450" lvl="0" indent="-171450" algn="l">
                        <a:buFont typeface="Arial" panose="020B0604020202020204" pitchFamily="34" charset="0"/>
                        <a:buChar char="•"/>
                      </a:pPr>
                      <a:r>
                        <a:rPr lang="en-GB" sz="1050" kern="1200" dirty="0" smtClean="0">
                          <a:solidFill>
                            <a:schemeClr val="dk1"/>
                          </a:solidFill>
                          <a:effectLst/>
                          <a:latin typeface="+mn-lt"/>
                          <a:ea typeface="+mn-ea"/>
                          <a:cs typeface="+mn-cs"/>
                        </a:rPr>
                        <a:t>using passive verbs to affect the presentation of information in a sentence </a:t>
                      </a:r>
                    </a:p>
                    <a:p>
                      <a:pPr marL="171450" lvl="0" indent="-171450" algn="l">
                        <a:buFont typeface="Arial" panose="020B0604020202020204" pitchFamily="34" charset="0"/>
                        <a:buChar char="•"/>
                      </a:pPr>
                      <a:r>
                        <a:rPr lang="en-GB" sz="1050" kern="1200" dirty="0" smtClean="0">
                          <a:solidFill>
                            <a:schemeClr val="dk1"/>
                          </a:solidFill>
                          <a:effectLst/>
                          <a:latin typeface="+mn-lt"/>
                          <a:ea typeface="+mn-ea"/>
                          <a:cs typeface="+mn-cs"/>
                        </a:rPr>
                        <a:t>using the perfect form of verbs to mark relationships of time and cause </a:t>
                      </a:r>
                    </a:p>
                    <a:p>
                      <a:pPr marL="171450" lvl="0" indent="-171450" algn="l">
                        <a:buFont typeface="Arial" panose="020B0604020202020204" pitchFamily="34" charset="0"/>
                        <a:buChar char="•"/>
                      </a:pPr>
                      <a:r>
                        <a:rPr lang="en-GB" sz="1050" kern="1200" dirty="0" smtClean="0">
                          <a:solidFill>
                            <a:schemeClr val="dk1"/>
                          </a:solidFill>
                          <a:effectLst/>
                          <a:latin typeface="+mn-lt"/>
                          <a:ea typeface="+mn-ea"/>
                          <a:cs typeface="+mn-cs"/>
                        </a:rPr>
                        <a:t>using expanded noun phrases to convey complicated information concisely </a:t>
                      </a:r>
                    </a:p>
                    <a:p>
                      <a:pPr marL="171450" lvl="0" indent="-171450" algn="l">
                        <a:buFont typeface="Arial" panose="020B0604020202020204" pitchFamily="34" charset="0"/>
                        <a:buChar char="•"/>
                      </a:pPr>
                      <a:r>
                        <a:rPr lang="en-GB" sz="1050" kern="1200" dirty="0" smtClean="0">
                          <a:solidFill>
                            <a:schemeClr val="dk1"/>
                          </a:solidFill>
                          <a:effectLst/>
                          <a:latin typeface="+mn-lt"/>
                          <a:ea typeface="+mn-ea"/>
                          <a:cs typeface="+mn-cs"/>
                        </a:rPr>
                        <a:t>using modal verbs or adverbs to indicate degrees of possibility </a:t>
                      </a:r>
                    </a:p>
                    <a:p>
                      <a:pPr marL="171450" lvl="0" indent="-171450" algn="l">
                        <a:buFont typeface="Arial" panose="020B0604020202020204" pitchFamily="34" charset="0"/>
                        <a:buChar char="•"/>
                      </a:pPr>
                      <a:r>
                        <a:rPr lang="en-GB" sz="1050" kern="1200" dirty="0" smtClean="0">
                          <a:solidFill>
                            <a:schemeClr val="dk1"/>
                          </a:solidFill>
                          <a:effectLst/>
                          <a:latin typeface="+mn-lt"/>
                          <a:ea typeface="+mn-ea"/>
                          <a:cs typeface="+mn-cs"/>
                        </a:rPr>
                        <a:t>using relative clauses beginning with who, which, where, when, whose, that or with an implied (i.e. omitted) relative pronoun </a:t>
                      </a:r>
                    </a:p>
                    <a:p>
                      <a:pPr marL="171450" lvl="0" indent="-171450" algn="l">
                        <a:buFont typeface="Arial" panose="020B0604020202020204" pitchFamily="34" charset="0"/>
                        <a:buChar char="•"/>
                      </a:pPr>
                      <a:r>
                        <a:rPr lang="en-GB" sz="1050" kern="1200" dirty="0" smtClean="0">
                          <a:solidFill>
                            <a:schemeClr val="dk1"/>
                          </a:solidFill>
                          <a:effectLst/>
                          <a:latin typeface="+mn-lt"/>
                          <a:ea typeface="+mn-ea"/>
                          <a:cs typeface="+mn-cs"/>
                        </a:rPr>
                        <a:t>learning the grammar for years 5 and 6 in English Appendix 2  (see grid below)</a:t>
                      </a:r>
                    </a:p>
                    <a:p>
                      <a:pPr marL="0" lvl="0" indent="0" algn="l">
                        <a:buFont typeface="Arial" panose="020B0604020202020204" pitchFamily="34" charset="0"/>
                        <a:buNone/>
                      </a:pPr>
                      <a:r>
                        <a:rPr lang="en-GB" sz="1050" kern="1200" dirty="0" smtClean="0">
                          <a:solidFill>
                            <a:schemeClr val="dk1"/>
                          </a:solidFill>
                          <a:effectLst/>
                          <a:latin typeface="+mn-lt"/>
                          <a:ea typeface="+mn-ea"/>
                          <a:cs typeface="+mn-cs"/>
                        </a:rPr>
                        <a:t>indicate grammatical and other features by: </a:t>
                      </a:r>
                    </a:p>
                    <a:p>
                      <a:pPr marL="171450" lvl="0" indent="-171450" algn="l">
                        <a:buFont typeface="Arial" panose="020B0604020202020204" pitchFamily="34" charset="0"/>
                        <a:buChar char="•"/>
                      </a:pPr>
                      <a:r>
                        <a:rPr lang="en-GB" sz="1050" kern="1200" dirty="0" smtClean="0">
                          <a:solidFill>
                            <a:schemeClr val="dk1"/>
                          </a:solidFill>
                          <a:effectLst/>
                          <a:latin typeface="+mn-lt"/>
                          <a:ea typeface="+mn-ea"/>
                          <a:cs typeface="+mn-cs"/>
                        </a:rPr>
                        <a:t>using commas to clarify meaning or avoid ambiguity in writing </a:t>
                      </a:r>
                    </a:p>
                    <a:p>
                      <a:pPr marL="171450" lvl="0" indent="-171450" algn="l">
                        <a:buFont typeface="Arial" panose="020B0604020202020204" pitchFamily="34" charset="0"/>
                        <a:buChar char="•"/>
                      </a:pPr>
                      <a:r>
                        <a:rPr lang="en-GB" sz="1050" kern="1200" dirty="0" smtClean="0">
                          <a:solidFill>
                            <a:schemeClr val="dk1"/>
                          </a:solidFill>
                          <a:effectLst/>
                          <a:latin typeface="+mn-lt"/>
                          <a:ea typeface="+mn-ea"/>
                          <a:cs typeface="+mn-cs"/>
                        </a:rPr>
                        <a:t>using hyphens to avoid ambiguity </a:t>
                      </a:r>
                    </a:p>
                    <a:p>
                      <a:pPr marL="171450" lvl="0" indent="-171450" algn="l">
                        <a:buFont typeface="Arial" panose="020B0604020202020204" pitchFamily="34" charset="0"/>
                        <a:buChar char="•"/>
                      </a:pPr>
                      <a:r>
                        <a:rPr lang="en-GB" sz="1050" kern="1200" dirty="0" smtClean="0">
                          <a:solidFill>
                            <a:schemeClr val="dk1"/>
                          </a:solidFill>
                          <a:effectLst/>
                          <a:latin typeface="+mn-lt"/>
                          <a:ea typeface="+mn-ea"/>
                          <a:cs typeface="+mn-cs"/>
                        </a:rPr>
                        <a:t>using brackets, dashes or commas to indicate parenthesis </a:t>
                      </a:r>
                    </a:p>
                    <a:p>
                      <a:pPr marL="171450" lvl="0" indent="-171450" algn="l">
                        <a:buFont typeface="Arial" panose="020B0604020202020204" pitchFamily="34" charset="0"/>
                        <a:buChar char="•"/>
                      </a:pPr>
                      <a:r>
                        <a:rPr lang="en-GB" sz="1050" kern="1200" dirty="0" smtClean="0">
                          <a:solidFill>
                            <a:schemeClr val="dk1"/>
                          </a:solidFill>
                          <a:effectLst/>
                          <a:latin typeface="+mn-lt"/>
                          <a:ea typeface="+mn-ea"/>
                          <a:cs typeface="+mn-cs"/>
                        </a:rPr>
                        <a:t>using semi-colons, colons or dashes to mark boundaries between independent clauses </a:t>
                      </a:r>
                    </a:p>
                    <a:p>
                      <a:pPr marL="171450" lvl="0" indent="-171450" algn="l">
                        <a:buFont typeface="Arial" panose="020B0604020202020204" pitchFamily="34" charset="0"/>
                        <a:buChar char="•"/>
                      </a:pPr>
                      <a:r>
                        <a:rPr lang="en-GB" sz="1050" kern="1200" dirty="0" smtClean="0">
                          <a:solidFill>
                            <a:schemeClr val="dk1"/>
                          </a:solidFill>
                          <a:effectLst/>
                          <a:latin typeface="+mn-lt"/>
                          <a:ea typeface="+mn-ea"/>
                          <a:cs typeface="+mn-cs"/>
                        </a:rPr>
                        <a:t>using a colon to introduce a list </a:t>
                      </a:r>
                    </a:p>
                    <a:p>
                      <a:pPr marL="171450" lvl="0" indent="-171450" algn="l">
                        <a:buFont typeface="Arial" panose="020B0604020202020204" pitchFamily="34" charset="0"/>
                        <a:buChar char="•"/>
                      </a:pPr>
                      <a:r>
                        <a:rPr lang="en-GB" sz="1050" kern="1200" dirty="0" smtClean="0">
                          <a:solidFill>
                            <a:schemeClr val="dk1"/>
                          </a:solidFill>
                          <a:effectLst/>
                          <a:latin typeface="+mn-lt"/>
                          <a:ea typeface="+mn-ea"/>
                          <a:cs typeface="+mn-cs"/>
                        </a:rPr>
                        <a:t>punctuating bullet points consistently  </a:t>
                      </a:r>
                    </a:p>
                    <a:p>
                      <a:pPr marL="171450" lvl="0" indent="-171450" algn="l">
                        <a:buFont typeface="Arial" panose="020B0604020202020204" pitchFamily="34" charset="0"/>
                        <a:buChar char="•"/>
                      </a:pPr>
                      <a:r>
                        <a:rPr lang="en-GB" sz="1050" kern="1200" dirty="0" smtClean="0">
                          <a:solidFill>
                            <a:schemeClr val="dk1"/>
                          </a:solidFill>
                          <a:effectLst/>
                          <a:latin typeface="+mn-lt"/>
                          <a:ea typeface="+mn-ea"/>
                          <a:cs typeface="+mn-cs"/>
                        </a:rPr>
                        <a:t>use and understand the grammatical terminology in English Appendix 2 accurately and appropriately in discussing their writing and reading.</a:t>
                      </a:r>
                    </a:p>
                  </a:txBody>
                  <a:tcPr marL="68580" marR="68580" marT="0" marB="0"/>
                </a:tc>
                <a:extLst>
                  <a:ext uri="{0D108BD9-81ED-4DB2-BD59-A6C34878D82A}">
                    <a16:rowId xmlns:a16="http://schemas.microsoft.com/office/drawing/2014/main" val="2222074148"/>
                  </a:ext>
                </a:extLst>
              </a:tr>
              <a:tr h="513347">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1200" dirty="0" smtClean="0">
                          <a:effectLst/>
                          <a:latin typeface="Calibri" panose="020F0502020204030204" pitchFamily="34" charset="0"/>
                          <a:ea typeface="Calibri" panose="020F0502020204030204" pitchFamily="34" charset="0"/>
                          <a:cs typeface="Calibri" panose="020F0502020204030204" pitchFamily="34" charset="0"/>
                        </a:rPr>
                        <a:t>Word </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171450" lvl="0" indent="-171450">
                        <a:lnSpc>
                          <a:spcPct val="107000"/>
                        </a:lnSpc>
                        <a:spcAft>
                          <a:spcPts val="0"/>
                        </a:spcAft>
                        <a:buFont typeface="Arial" panose="020B0604020202020204" pitchFamily="34" charset="0"/>
                        <a:buChar char="•"/>
                      </a:pPr>
                      <a:r>
                        <a:rPr lang="en-GB" sz="1050" dirty="0">
                          <a:effectLst/>
                          <a:latin typeface="Calibri" panose="020F0502020204030204" pitchFamily="34" charset="0"/>
                          <a:ea typeface="Calibri" panose="020F0502020204030204" pitchFamily="34" charset="0"/>
                          <a:cs typeface="Calibri" panose="020F0502020204030204" pitchFamily="34" charset="0"/>
                        </a:rPr>
                        <a:t>The difference between vocabulary typical of informal speech and vocabulary appropriate for formal speech and writing [for example, find out – discover; ask for – request; go in – enter]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marL="171450" lvl="0" indent="-171450">
                        <a:lnSpc>
                          <a:spcPct val="107000"/>
                        </a:lnSpc>
                        <a:spcAft>
                          <a:spcPts val="0"/>
                        </a:spcAft>
                        <a:buFont typeface="Arial" panose="020B0604020202020204" pitchFamily="34" charset="0"/>
                        <a:buChar char="•"/>
                      </a:pPr>
                      <a:r>
                        <a:rPr lang="en-GB" sz="1050" dirty="0">
                          <a:effectLst/>
                          <a:latin typeface="Calibri" panose="020F0502020204030204" pitchFamily="34" charset="0"/>
                          <a:ea typeface="Calibri" panose="020F0502020204030204" pitchFamily="34" charset="0"/>
                          <a:cs typeface="Calibri" panose="020F0502020204030204" pitchFamily="34" charset="0"/>
                        </a:rPr>
                        <a:t>How words are related by meaning as synonyms and antonyms [for example, big, large, little].</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471472037"/>
                  </a:ext>
                </a:extLst>
              </a:tr>
              <a:tr h="673769">
                <a:tc>
                  <a:txBody>
                    <a:bodyPr/>
                    <a:lstStyle/>
                    <a:p>
                      <a:pPr>
                        <a:lnSpc>
                          <a:spcPct val="107000"/>
                        </a:lnSpc>
                        <a:spcAft>
                          <a:spcPts val="0"/>
                        </a:spcAft>
                      </a:pPr>
                      <a:r>
                        <a:rPr lang="en-GB" sz="1200">
                          <a:effectLst/>
                          <a:latin typeface="Calibri" panose="020F0502020204030204" pitchFamily="34" charset="0"/>
                          <a:ea typeface="Calibri" panose="020F0502020204030204" pitchFamily="34" charset="0"/>
                          <a:cs typeface="Calibri" panose="020F0502020204030204" pitchFamily="34" charset="0"/>
                        </a:rPr>
                        <a:t>Sentence</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171450" lvl="0" indent="-171450">
                        <a:lnSpc>
                          <a:spcPct val="107000"/>
                        </a:lnSpc>
                        <a:spcAft>
                          <a:spcPts val="0"/>
                        </a:spcAft>
                        <a:buFont typeface="Arial" panose="020B0604020202020204" pitchFamily="34" charset="0"/>
                        <a:buChar char="•"/>
                      </a:pPr>
                      <a:r>
                        <a:rPr lang="en-GB" sz="1050" dirty="0">
                          <a:effectLst/>
                          <a:latin typeface="Calibri" panose="020F0502020204030204" pitchFamily="34" charset="0"/>
                          <a:ea typeface="Calibri" panose="020F0502020204030204" pitchFamily="34" charset="0"/>
                          <a:cs typeface="Calibri" panose="020F0502020204030204" pitchFamily="34" charset="0"/>
                        </a:rPr>
                        <a:t>Use of the passive to affect the presentation of information in a sentence [for example, I broke the window in the greenhouse versus The window in the greenhouse was broken (by me)].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marL="171450" lvl="0" indent="-171450">
                        <a:lnSpc>
                          <a:spcPct val="107000"/>
                        </a:lnSpc>
                        <a:spcAft>
                          <a:spcPts val="0"/>
                        </a:spcAft>
                        <a:buFont typeface="Arial" panose="020B0604020202020204" pitchFamily="34" charset="0"/>
                        <a:buChar char="•"/>
                      </a:pPr>
                      <a:r>
                        <a:rPr lang="en-GB" sz="1050" dirty="0">
                          <a:effectLst/>
                          <a:latin typeface="Calibri" panose="020F0502020204030204" pitchFamily="34" charset="0"/>
                          <a:ea typeface="Calibri" panose="020F0502020204030204" pitchFamily="34" charset="0"/>
                          <a:cs typeface="Calibri" panose="020F0502020204030204" pitchFamily="34" charset="0"/>
                        </a:rPr>
                        <a:t>The difference between structures typical of informal speech and structures appropriate for formal speech and writing [for example, the use of question tags: He’s your friend, isn’t he?, or the use of subjunctive forms such as If I were or Were they to come in some very formal writing and speech]</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897020084"/>
                  </a:ext>
                </a:extLst>
              </a:tr>
              <a:tr h="477868">
                <a:tc>
                  <a:txBody>
                    <a:bodyPr/>
                    <a:lstStyle/>
                    <a:p>
                      <a:pPr>
                        <a:lnSpc>
                          <a:spcPct val="107000"/>
                        </a:lnSpc>
                        <a:spcAft>
                          <a:spcPts val="0"/>
                        </a:spcAft>
                      </a:pPr>
                      <a:r>
                        <a:rPr lang="en-GB" sz="1200">
                          <a:effectLst/>
                          <a:latin typeface="Calibri" panose="020F0502020204030204" pitchFamily="34" charset="0"/>
                          <a:ea typeface="Calibri" panose="020F0502020204030204" pitchFamily="34" charset="0"/>
                          <a:cs typeface="Calibri" panose="020F0502020204030204" pitchFamily="34" charset="0"/>
                        </a:rPr>
                        <a:t>Text</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171450" lvl="0" indent="-171450">
                        <a:lnSpc>
                          <a:spcPct val="107000"/>
                        </a:lnSpc>
                        <a:spcAft>
                          <a:spcPts val="0"/>
                        </a:spcAft>
                        <a:buFont typeface="Arial" panose="020B0604020202020204" pitchFamily="34" charset="0"/>
                        <a:buChar char="•"/>
                      </a:pPr>
                      <a:r>
                        <a:rPr lang="en-GB" sz="1050" dirty="0">
                          <a:effectLst/>
                          <a:latin typeface="Calibri" panose="020F0502020204030204" pitchFamily="34" charset="0"/>
                          <a:ea typeface="Calibri" panose="020F0502020204030204" pitchFamily="34" charset="0"/>
                          <a:cs typeface="Calibri" panose="020F0502020204030204" pitchFamily="34" charset="0"/>
                        </a:rPr>
                        <a:t>Linking ideas across paragraphs using a wider range of cohesive devices: repetition of a word or phrase, grammatical connections [for example, the use of adverbials such as on the other hand, in contrast, or as a consequence], and ellipsis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marL="171450" lvl="0" indent="-171450">
                        <a:lnSpc>
                          <a:spcPct val="107000"/>
                        </a:lnSpc>
                        <a:spcAft>
                          <a:spcPts val="0"/>
                        </a:spcAft>
                        <a:buFont typeface="Arial" panose="020B0604020202020204" pitchFamily="34" charset="0"/>
                        <a:buChar char="•"/>
                      </a:pPr>
                      <a:r>
                        <a:rPr lang="en-GB" sz="1050" dirty="0">
                          <a:effectLst/>
                          <a:latin typeface="Calibri" panose="020F0502020204030204" pitchFamily="34" charset="0"/>
                          <a:ea typeface="Calibri" panose="020F0502020204030204" pitchFamily="34" charset="0"/>
                          <a:cs typeface="Calibri" panose="020F0502020204030204" pitchFamily="34" charset="0"/>
                        </a:rPr>
                        <a:t>Layout devices [for example, headings, sub-headings, columns, bullets, or tables, to structure text]</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812461"/>
                  </a:ext>
                </a:extLst>
              </a:tr>
              <a:tr h="629626">
                <a:tc>
                  <a:txBody>
                    <a:bodyPr/>
                    <a:lstStyle/>
                    <a:p>
                      <a:pPr>
                        <a:lnSpc>
                          <a:spcPct val="107000"/>
                        </a:lnSpc>
                        <a:spcAft>
                          <a:spcPts val="0"/>
                        </a:spcAft>
                      </a:pPr>
                      <a:r>
                        <a:rPr lang="en-GB" sz="1200">
                          <a:effectLst/>
                          <a:latin typeface="Calibri" panose="020F0502020204030204" pitchFamily="34" charset="0"/>
                          <a:ea typeface="Calibri" panose="020F0502020204030204" pitchFamily="34" charset="0"/>
                          <a:cs typeface="Calibri" panose="020F0502020204030204" pitchFamily="34" charset="0"/>
                        </a:rPr>
                        <a:t>Punctuation</a:t>
                      </a:r>
                      <a:endParaRPr lang="en-GB" sz="1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171450" lvl="0" indent="-171450">
                        <a:lnSpc>
                          <a:spcPct val="107000"/>
                        </a:lnSpc>
                        <a:spcAft>
                          <a:spcPts val="0"/>
                        </a:spcAft>
                        <a:buFont typeface="Arial" panose="020B0604020202020204" pitchFamily="34" charset="0"/>
                        <a:buChar char="•"/>
                      </a:pPr>
                      <a:r>
                        <a:rPr lang="en-GB" sz="1050" dirty="0">
                          <a:effectLst/>
                          <a:latin typeface="Calibri" panose="020F0502020204030204" pitchFamily="34" charset="0"/>
                          <a:ea typeface="Calibri" panose="020F0502020204030204" pitchFamily="34" charset="0"/>
                          <a:cs typeface="Calibri" panose="020F0502020204030204" pitchFamily="34" charset="0"/>
                        </a:rPr>
                        <a:t>Use of the semi-colon, colon and dash to mark the boundary between independent clauses [for example, It’s raining; I’m fed up]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marL="171450" lvl="0" indent="-171450">
                        <a:lnSpc>
                          <a:spcPct val="107000"/>
                        </a:lnSpc>
                        <a:spcAft>
                          <a:spcPts val="0"/>
                        </a:spcAft>
                        <a:buFont typeface="Arial" panose="020B0604020202020204" pitchFamily="34" charset="0"/>
                        <a:buChar char="•"/>
                      </a:pPr>
                      <a:r>
                        <a:rPr lang="en-GB" sz="1050" dirty="0">
                          <a:effectLst/>
                          <a:latin typeface="Calibri" panose="020F0502020204030204" pitchFamily="34" charset="0"/>
                          <a:ea typeface="Calibri" panose="020F0502020204030204" pitchFamily="34" charset="0"/>
                          <a:cs typeface="Calibri" panose="020F0502020204030204" pitchFamily="34" charset="0"/>
                        </a:rPr>
                        <a:t>Use of the colon to introduce a list and use of semi-colons within lists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marL="171450" lvl="0" indent="-171450">
                        <a:lnSpc>
                          <a:spcPct val="107000"/>
                        </a:lnSpc>
                        <a:spcAft>
                          <a:spcPts val="0"/>
                        </a:spcAft>
                        <a:buFont typeface="Arial" panose="020B0604020202020204" pitchFamily="34" charset="0"/>
                        <a:buChar char="•"/>
                      </a:pPr>
                      <a:r>
                        <a:rPr lang="en-GB" sz="1050" dirty="0">
                          <a:effectLst/>
                          <a:latin typeface="Calibri" panose="020F0502020204030204" pitchFamily="34" charset="0"/>
                          <a:ea typeface="Calibri" panose="020F0502020204030204" pitchFamily="34" charset="0"/>
                          <a:cs typeface="Calibri" panose="020F0502020204030204" pitchFamily="34" charset="0"/>
                        </a:rPr>
                        <a:t>Punctuation of bullet points to list information </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marL="171450" lvl="0" indent="-171450">
                        <a:lnSpc>
                          <a:spcPct val="107000"/>
                        </a:lnSpc>
                        <a:spcAft>
                          <a:spcPts val="0"/>
                        </a:spcAft>
                        <a:buFont typeface="Arial" panose="020B0604020202020204" pitchFamily="34" charset="0"/>
                        <a:buChar char="•"/>
                      </a:pPr>
                      <a:r>
                        <a:rPr lang="en-GB" sz="1050" dirty="0">
                          <a:effectLst/>
                          <a:latin typeface="Calibri" panose="020F0502020204030204" pitchFamily="34" charset="0"/>
                          <a:ea typeface="Calibri" panose="020F0502020204030204" pitchFamily="34" charset="0"/>
                          <a:cs typeface="Calibri" panose="020F0502020204030204" pitchFamily="34" charset="0"/>
                        </a:rPr>
                        <a:t>How hyphens can be used to avoid ambiguity [for example, man eating shark versus man-eating shark, or recover versus re-cover]</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535769682"/>
                  </a:ext>
                </a:extLst>
              </a:tr>
              <a:tr h="302633">
                <a:tc>
                  <a:txBody>
                    <a:bodyPr/>
                    <a:lstStyle/>
                    <a:p>
                      <a:pPr>
                        <a:lnSpc>
                          <a:spcPct val="107000"/>
                        </a:lnSpc>
                        <a:spcAft>
                          <a:spcPts val="0"/>
                        </a:spcAft>
                      </a:pPr>
                      <a:r>
                        <a:rPr lang="en-GB" sz="1200" dirty="0">
                          <a:effectLst/>
                          <a:latin typeface="Calibri" panose="020F0502020204030204" pitchFamily="34" charset="0"/>
                          <a:ea typeface="Calibri" panose="020F0502020204030204" pitchFamily="34" charset="0"/>
                          <a:cs typeface="Calibri" panose="020F0502020204030204" pitchFamily="34" charset="0"/>
                        </a:rPr>
                        <a:t>Terminology </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0"/>
                        </a:spcAft>
                      </a:pPr>
                      <a:r>
                        <a:rPr lang="en-GB" sz="1050" dirty="0">
                          <a:effectLst/>
                          <a:latin typeface="Calibri" panose="020F0502020204030204" pitchFamily="34" charset="0"/>
                          <a:ea typeface="Calibri" panose="020F0502020204030204" pitchFamily="34" charset="0"/>
                          <a:cs typeface="Calibri" panose="020F0502020204030204" pitchFamily="34" charset="0"/>
                        </a:rPr>
                        <a:t>subject, object, active, passive, synonym, antonym, ellipsis, hyphen, colon, semi-colon, bullet points</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65697399"/>
                  </a:ext>
                </a:extLst>
              </a:tr>
            </a:tbl>
          </a:graphicData>
        </a:graphic>
      </p:graphicFrame>
      <p:sp>
        <p:nvSpPr>
          <p:cNvPr id="3" name="Rectangle 2"/>
          <p:cNvSpPr/>
          <p:nvPr/>
        </p:nvSpPr>
        <p:spPr>
          <a:xfrm>
            <a:off x="8219751" y="831736"/>
            <a:ext cx="3626506" cy="289951"/>
          </a:xfrm>
          <a:prstGeom prst="rect">
            <a:avLst/>
          </a:prstGeom>
        </p:spPr>
        <p:txBody>
          <a:bodyPr wrap="none">
            <a:spAutoFit/>
          </a:bodyPr>
          <a:lstStyle/>
          <a:p>
            <a:pPr>
              <a:lnSpc>
                <a:spcPct val="107000"/>
              </a:lnSpc>
              <a:spcAft>
                <a:spcPts val="800"/>
              </a:spcAft>
            </a:pPr>
            <a:r>
              <a:rPr lang="en-GB" sz="1200" i="1" dirty="0">
                <a:latin typeface="Calibri" panose="020F0502020204030204" pitchFamily="34" charset="0"/>
                <a:ea typeface="Calibri" panose="020F0502020204030204" pitchFamily="34" charset="0"/>
                <a:cs typeface="Calibri" panose="020F0502020204030204" pitchFamily="34" charset="0"/>
              </a:rPr>
              <a:t>Information from the English Appendix 2 for </a:t>
            </a:r>
            <a:r>
              <a:rPr lang="en-GB" sz="1200" i="1" u="sng" dirty="0">
                <a:latin typeface="Calibri" panose="020F0502020204030204" pitchFamily="34" charset="0"/>
                <a:ea typeface="Calibri" panose="020F0502020204030204" pitchFamily="34" charset="0"/>
                <a:cs typeface="Calibri" panose="020F0502020204030204" pitchFamily="34" charset="0"/>
              </a:rPr>
              <a:t>Year 6</a:t>
            </a:r>
            <a:r>
              <a:rPr lang="en-GB" sz="1200" i="1" u="sng" dirty="0" smtClean="0">
                <a:latin typeface="Calibri" panose="020F0502020204030204" pitchFamily="34" charset="0"/>
                <a:ea typeface="Calibri" panose="020F0502020204030204" pitchFamily="34" charset="0"/>
                <a:cs typeface="Calibri" panose="020F0502020204030204" pitchFamily="34" charset="0"/>
              </a:rPr>
              <a:t> </a:t>
            </a:r>
            <a:r>
              <a:rPr lang="en-GB" sz="1200" i="1" u="sng" dirty="0">
                <a:latin typeface="Calibri" panose="020F0502020204030204" pitchFamily="34" charset="0"/>
                <a:ea typeface="Calibri" panose="020F0502020204030204" pitchFamily="34" charset="0"/>
                <a:cs typeface="Calibri" panose="020F0502020204030204" pitchFamily="34" charset="0"/>
              </a:rPr>
              <a:t>only</a:t>
            </a:r>
            <a:endParaRPr lang="en-GB" sz="1100" i="1"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3440445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5286" y="232248"/>
            <a:ext cx="7244863" cy="672612"/>
          </a:xfrm>
          <a:solidFill>
            <a:schemeClr val="accent1">
              <a:lumMod val="60000"/>
              <a:lumOff val="40000"/>
            </a:schemeClr>
          </a:solidFill>
        </p:spPr>
        <p:txBody>
          <a:bodyPr>
            <a:normAutofit fontScale="90000"/>
          </a:bodyPr>
          <a:lstStyle/>
          <a:p>
            <a:pPr algn="ctr"/>
            <a:r>
              <a:rPr lang="en-GB" sz="2800" b="1" u="sng" dirty="0" smtClean="0">
                <a:latin typeface="+mn-lt"/>
              </a:rPr>
              <a:t/>
            </a:r>
            <a:br>
              <a:rPr lang="en-GB" sz="2800" b="1" u="sng" dirty="0" smtClean="0">
                <a:latin typeface="+mn-lt"/>
              </a:rPr>
            </a:br>
            <a:r>
              <a:rPr lang="en-GB" sz="2800" b="1" u="sng" dirty="0" smtClean="0">
                <a:latin typeface="+mn-lt"/>
              </a:rPr>
              <a:t>Key Stage Overview - Transcription</a:t>
            </a:r>
            <a:r>
              <a:rPr lang="en-GB" sz="2800" b="1" dirty="0">
                <a:latin typeface="+mn-lt"/>
              </a:rPr>
              <a:t/>
            </a:r>
            <a:br>
              <a:rPr lang="en-GB" sz="2800" b="1" dirty="0">
                <a:latin typeface="+mn-lt"/>
              </a:rPr>
            </a:br>
            <a:endParaRPr lang="en-GB" sz="2800" b="1" dirty="0">
              <a:latin typeface="+mn-lt"/>
            </a:endParaRPr>
          </a:p>
        </p:txBody>
      </p:sp>
      <p:pic>
        <p:nvPicPr>
          <p:cNvPr id="4" name="Picture 3">
            <a:extLst>
              <a:ext uri="{FF2B5EF4-FFF2-40B4-BE49-F238E27FC236}">
                <a16:creationId xmlns:a16="http://schemas.microsoft.com/office/drawing/2014/main" id="{F0AF5E37-ACC6-16B0-8CC7-B0B250D4F5E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8867" y="232248"/>
            <a:ext cx="569742" cy="672612"/>
          </a:xfrm>
          <a:prstGeom prst="rect">
            <a:avLst/>
          </a:prstGeom>
          <a:noFill/>
          <a:ln>
            <a:noFill/>
          </a:ln>
        </p:spPr>
      </p:pic>
      <p:sp>
        <p:nvSpPr>
          <p:cNvPr id="6" name="TextBox 5"/>
          <p:cNvSpPr txBox="1"/>
          <p:nvPr/>
        </p:nvSpPr>
        <p:spPr>
          <a:xfrm>
            <a:off x="318866" y="1048562"/>
            <a:ext cx="4635271" cy="1569660"/>
          </a:xfrm>
          <a:prstGeom prst="rect">
            <a:avLst/>
          </a:prstGeom>
          <a:noFill/>
        </p:spPr>
        <p:txBody>
          <a:bodyPr wrap="square" rtlCol="0">
            <a:spAutoFit/>
          </a:bodyPr>
          <a:lstStyle/>
          <a:p>
            <a:endParaRPr lang="en-GB" sz="2200" b="1" dirty="0"/>
          </a:p>
          <a:p>
            <a:endParaRPr lang="en-GB" dirty="0" smtClean="0"/>
          </a:p>
          <a:p>
            <a:endParaRPr lang="en-GB" sz="1600" dirty="0"/>
          </a:p>
          <a:p>
            <a:endParaRPr lang="en-GB" dirty="0"/>
          </a:p>
          <a:p>
            <a:endParaRPr lang="en-GB" sz="2200" dirty="0"/>
          </a:p>
        </p:txBody>
      </p:sp>
      <p:sp>
        <p:nvSpPr>
          <p:cNvPr id="3" name="Rectangle 2"/>
          <p:cNvSpPr/>
          <p:nvPr/>
        </p:nvSpPr>
        <p:spPr>
          <a:xfrm>
            <a:off x="657726" y="1103190"/>
            <a:ext cx="10780295" cy="4985980"/>
          </a:xfrm>
          <a:prstGeom prst="rect">
            <a:avLst/>
          </a:prstGeom>
        </p:spPr>
        <p:txBody>
          <a:bodyPr wrap="square">
            <a:spAutoFit/>
          </a:bodyPr>
          <a:lstStyle/>
          <a:p>
            <a:endParaRPr lang="en-GB" dirty="0"/>
          </a:p>
          <a:p>
            <a:r>
              <a:rPr lang="en-GB" sz="2000" b="1" dirty="0"/>
              <a:t>Year 1:</a:t>
            </a:r>
            <a:r>
              <a:rPr lang="en-GB" sz="2000" dirty="0"/>
              <a:t> Follow the Year 1 programme of study and write from memory simple sentences dictated by the teacher that include words using the GPCs and common exception words taught so far </a:t>
            </a:r>
            <a:endParaRPr lang="en-GB" sz="2000" dirty="0" smtClean="0"/>
          </a:p>
          <a:p>
            <a:endParaRPr lang="en-GB" sz="2000" dirty="0"/>
          </a:p>
          <a:p>
            <a:r>
              <a:rPr lang="en-GB" sz="2000" b="1" dirty="0"/>
              <a:t>Year 2:</a:t>
            </a:r>
            <a:r>
              <a:rPr lang="en-GB" sz="2000" dirty="0"/>
              <a:t> Follow the Year 2 programme of study and write from memory simple sentences dictated by the teacher that include words using the GPCs, common exception words and punctuation taught so </a:t>
            </a:r>
            <a:r>
              <a:rPr lang="en-GB" sz="2000" dirty="0" smtClean="0"/>
              <a:t>far</a:t>
            </a:r>
          </a:p>
          <a:p>
            <a:endParaRPr lang="en-GB" sz="2000" dirty="0"/>
          </a:p>
          <a:p>
            <a:r>
              <a:rPr lang="en-GB" sz="2000" b="1" dirty="0"/>
              <a:t>Lower </a:t>
            </a:r>
            <a:r>
              <a:rPr lang="en-GB" sz="2000" b="1" dirty="0" smtClean="0"/>
              <a:t>Key </a:t>
            </a:r>
            <a:r>
              <a:rPr lang="en-GB" sz="2000" b="1" dirty="0"/>
              <a:t>S</a:t>
            </a:r>
            <a:r>
              <a:rPr lang="en-GB" sz="2000" b="1" dirty="0" smtClean="0"/>
              <a:t>tage </a:t>
            </a:r>
            <a:r>
              <a:rPr lang="en-GB" sz="2000" b="1" dirty="0"/>
              <a:t>2</a:t>
            </a:r>
            <a:r>
              <a:rPr lang="en-GB" sz="2000" dirty="0"/>
              <a:t> – Years 3 and 4: Follow the Year 3 and 4 programme of study and write from memory simple sentences, dictated by the teacher, that include words and punctuation taught so </a:t>
            </a:r>
            <a:r>
              <a:rPr lang="en-GB" sz="2000" dirty="0" smtClean="0"/>
              <a:t>far</a:t>
            </a:r>
          </a:p>
          <a:p>
            <a:endParaRPr lang="en-GB" sz="2000" dirty="0"/>
          </a:p>
          <a:p>
            <a:r>
              <a:rPr lang="en-GB" sz="2000" b="1" dirty="0"/>
              <a:t>Upper </a:t>
            </a:r>
            <a:r>
              <a:rPr lang="en-GB" sz="2000" b="1" dirty="0" smtClean="0"/>
              <a:t>Key </a:t>
            </a:r>
            <a:r>
              <a:rPr lang="en-GB" sz="2000" b="1" dirty="0"/>
              <a:t>S</a:t>
            </a:r>
            <a:r>
              <a:rPr lang="en-GB" sz="2000" b="1" dirty="0" smtClean="0"/>
              <a:t>tage </a:t>
            </a:r>
            <a:r>
              <a:rPr lang="en-GB" sz="2000" b="1" dirty="0"/>
              <a:t>2</a:t>
            </a:r>
            <a:r>
              <a:rPr lang="en-GB" sz="2000" dirty="0"/>
              <a:t> – Years 5 and 6: Follow the Year 5 and 6 programme of study and write legibly, fluently and with increasing speed by: </a:t>
            </a:r>
          </a:p>
          <a:p>
            <a:pPr marL="285750" lvl="0" indent="-285750">
              <a:buFont typeface="Arial" panose="020B0604020202020204" pitchFamily="34" charset="0"/>
              <a:buChar char="•"/>
            </a:pPr>
            <a:r>
              <a:rPr lang="en-GB" sz="2000" dirty="0"/>
              <a:t>choosing which shape of a letter to use when given choices and deciding whether or not to join specific letters</a:t>
            </a:r>
          </a:p>
          <a:p>
            <a:pPr marL="285750" lvl="0" indent="-285750">
              <a:buFont typeface="Arial" panose="020B0604020202020204" pitchFamily="34" charset="0"/>
              <a:buChar char="•"/>
            </a:pPr>
            <a:r>
              <a:rPr lang="en-GB" sz="2000" dirty="0"/>
              <a:t>choosing the writing implement that is best suited for a task</a:t>
            </a:r>
          </a:p>
        </p:txBody>
      </p:sp>
    </p:spTree>
    <p:extLst>
      <p:ext uri="{BB962C8B-B14F-4D97-AF65-F5344CB8AC3E}">
        <p14:creationId xmlns:p14="http://schemas.microsoft.com/office/powerpoint/2010/main" val="175580919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3567" y="305535"/>
            <a:ext cx="7244863" cy="526037"/>
          </a:xfrm>
          <a:solidFill>
            <a:schemeClr val="accent1">
              <a:lumMod val="60000"/>
              <a:lumOff val="40000"/>
            </a:schemeClr>
          </a:solidFill>
        </p:spPr>
        <p:txBody>
          <a:bodyPr>
            <a:normAutofit fontScale="90000"/>
          </a:bodyPr>
          <a:lstStyle/>
          <a:p>
            <a:pPr algn="ctr"/>
            <a:r>
              <a:rPr lang="en-GB" sz="2800" b="1" u="sng" dirty="0">
                <a:latin typeface="+mn-lt"/>
              </a:rPr>
              <a:t/>
            </a:r>
            <a:br>
              <a:rPr lang="en-GB" sz="2800" b="1" u="sng" dirty="0">
                <a:latin typeface="+mn-lt"/>
              </a:rPr>
            </a:br>
            <a:r>
              <a:rPr lang="en-GB" sz="2800" b="1" u="sng" dirty="0" smtClean="0">
                <a:latin typeface="+mn-lt"/>
              </a:rPr>
              <a:t/>
            </a:r>
            <a:br>
              <a:rPr lang="en-GB" sz="2800" b="1" u="sng" dirty="0" smtClean="0">
                <a:latin typeface="+mn-lt"/>
              </a:rPr>
            </a:br>
            <a:r>
              <a:rPr lang="en-GB" sz="2800" b="1" u="sng" dirty="0" smtClean="0">
                <a:latin typeface="+mn-lt"/>
              </a:rPr>
              <a:t>Writing Attainment - Progression </a:t>
            </a:r>
            <a:br>
              <a:rPr lang="en-GB" sz="2800" b="1" u="sng" dirty="0" smtClean="0">
                <a:latin typeface="+mn-lt"/>
              </a:rPr>
            </a:br>
            <a:r>
              <a:rPr lang="en-GB" sz="2800" b="1" u="sng" dirty="0">
                <a:latin typeface="+mn-lt"/>
              </a:rPr>
              <a:t/>
            </a:r>
            <a:br>
              <a:rPr lang="en-GB" sz="2800" b="1" u="sng" dirty="0">
                <a:latin typeface="+mn-lt"/>
              </a:rPr>
            </a:br>
            <a:endParaRPr lang="en-GB" sz="2800" b="1" dirty="0">
              <a:latin typeface="+mn-lt"/>
            </a:endParaRPr>
          </a:p>
        </p:txBody>
      </p:sp>
      <p:pic>
        <p:nvPicPr>
          <p:cNvPr id="4" name="Picture 3">
            <a:extLst>
              <a:ext uri="{FF2B5EF4-FFF2-40B4-BE49-F238E27FC236}">
                <a16:creationId xmlns:a16="http://schemas.microsoft.com/office/drawing/2014/main" id="{F0AF5E37-ACC6-16B0-8CC7-B0B250D4F5E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8867" y="232248"/>
            <a:ext cx="569742" cy="672612"/>
          </a:xfrm>
          <a:prstGeom prst="rect">
            <a:avLst/>
          </a:prstGeom>
          <a:noFill/>
          <a:ln>
            <a:noFill/>
          </a:ln>
        </p:spPr>
      </p:pic>
      <p:graphicFrame>
        <p:nvGraphicFramePr>
          <p:cNvPr id="7" name="Content Placeholder 6"/>
          <p:cNvGraphicFramePr>
            <a:graphicFrameLocks noGrp="1"/>
          </p:cNvGraphicFramePr>
          <p:nvPr>
            <p:ph idx="1"/>
            <p:extLst>
              <p:ext uri="{D42A27DB-BD31-4B8C-83A1-F6EECF244321}">
                <p14:modId xmlns:p14="http://schemas.microsoft.com/office/powerpoint/2010/main" val="2382832551"/>
              </p:ext>
            </p:extLst>
          </p:nvPr>
        </p:nvGraphicFramePr>
        <p:xfrm>
          <a:off x="318867" y="931081"/>
          <a:ext cx="11555271" cy="5904067"/>
        </p:xfrm>
        <a:graphic>
          <a:graphicData uri="http://schemas.openxmlformats.org/drawingml/2006/table">
            <a:tbl>
              <a:tblPr firstRow="1" firstCol="1" bandRow="1">
                <a:tableStyleId>{B301B821-A1FF-4177-AEE7-76D212191A09}</a:tableStyleId>
              </a:tblPr>
              <a:tblGrid>
                <a:gridCol w="1040172">
                  <a:extLst>
                    <a:ext uri="{9D8B030D-6E8A-4147-A177-3AD203B41FA5}">
                      <a16:colId xmlns:a16="http://schemas.microsoft.com/office/drawing/2014/main" val="1271679066"/>
                    </a:ext>
                  </a:extLst>
                </a:gridCol>
                <a:gridCol w="1502157">
                  <a:extLst>
                    <a:ext uri="{9D8B030D-6E8A-4147-A177-3AD203B41FA5}">
                      <a16:colId xmlns:a16="http://schemas.microsoft.com/office/drawing/2014/main" val="2204526358"/>
                    </a:ext>
                  </a:extLst>
                </a:gridCol>
                <a:gridCol w="1502157">
                  <a:extLst>
                    <a:ext uri="{9D8B030D-6E8A-4147-A177-3AD203B41FA5}">
                      <a16:colId xmlns:a16="http://schemas.microsoft.com/office/drawing/2014/main" val="4278348518"/>
                    </a:ext>
                  </a:extLst>
                </a:gridCol>
                <a:gridCol w="1502157">
                  <a:extLst>
                    <a:ext uri="{9D8B030D-6E8A-4147-A177-3AD203B41FA5}">
                      <a16:colId xmlns:a16="http://schemas.microsoft.com/office/drawing/2014/main" val="2640120905"/>
                    </a:ext>
                  </a:extLst>
                </a:gridCol>
                <a:gridCol w="1502157">
                  <a:extLst>
                    <a:ext uri="{9D8B030D-6E8A-4147-A177-3AD203B41FA5}">
                      <a16:colId xmlns:a16="http://schemas.microsoft.com/office/drawing/2014/main" val="3175526291"/>
                    </a:ext>
                  </a:extLst>
                </a:gridCol>
                <a:gridCol w="1502157">
                  <a:extLst>
                    <a:ext uri="{9D8B030D-6E8A-4147-A177-3AD203B41FA5}">
                      <a16:colId xmlns:a16="http://schemas.microsoft.com/office/drawing/2014/main" val="1426912669"/>
                    </a:ext>
                  </a:extLst>
                </a:gridCol>
                <a:gridCol w="1502157">
                  <a:extLst>
                    <a:ext uri="{9D8B030D-6E8A-4147-A177-3AD203B41FA5}">
                      <a16:colId xmlns:a16="http://schemas.microsoft.com/office/drawing/2014/main" val="3084917042"/>
                    </a:ext>
                  </a:extLst>
                </a:gridCol>
                <a:gridCol w="1502157">
                  <a:extLst>
                    <a:ext uri="{9D8B030D-6E8A-4147-A177-3AD203B41FA5}">
                      <a16:colId xmlns:a16="http://schemas.microsoft.com/office/drawing/2014/main" val="2864879872"/>
                    </a:ext>
                  </a:extLst>
                </a:gridCol>
              </a:tblGrid>
              <a:tr h="272077">
                <a:tc>
                  <a:txBody>
                    <a:bodyPr/>
                    <a:lstStyle/>
                    <a:p>
                      <a:pPr algn="ctr">
                        <a:lnSpc>
                          <a:spcPct val="107000"/>
                        </a:lnSpc>
                        <a:spcAft>
                          <a:spcPts val="0"/>
                        </a:spcAft>
                      </a:pPr>
                      <a:r>
                        <a:rPr lang="en-GB" sz="1200" b="1" dirty="0">
                          <a:effectLst/>
                          <a:latin typeface="Arial" panose="020B0604020202020204" pitchFamily="34" charset="0"/>
                          <a:ea typeface="Arial" panose="020B0604020202020204" pitchFamily="34" charset="0"/>
                        </a:rPr>
                        <a:t>Writing skill</a:t>
                      </a:r>
                      <a:endParaRPr lang="en-GB" sz="1100" dirty="0">
                        <a:effectLst/>
                        <a:latin typeface="Calibri" panose="020F0502020204030204" pitchFamily="34" charset="0"/>
                        <a:ea typeface="Calibri" panose="020F0502020204030204" pitchFamily="34" charset="0"/>
                      </a:endParaRPr>
                    </a:p>
                  </a:txBody>
                  <a:tcPr marL="73025" marR="73025" marT="0" marB="0" anchor="ctr"/>
                </a:tc>
                <a:tc>
                  <a:txBody>
                    <a:bodyPr/>
                    <a:lstStyle/>
                    <a:p>
                      <a:pPr algn="ctr">
                        <a:lnSpc>
                          <a:spcPct val="107000"/>
                        </a:lnSpc>
                        <a:spcAft>
                          <a:spcPts val="0"/>
                        </a:spcAft>
                      </a:pPr>
                      <a:r>
                        <a:rPr lang="en-GB" sz="1200" b="1" dirty="0">
                          <a:effectLst/>
                          <a:latin typeface="Arial" panose="020B0604020202020204" pitchFamily="34" charset="0"/>
                          <a:ea typeface="Arial" panose="020B0604020202020204" pitchFamily="34" charset="0"/>
                        </a:rPr>
                        <a:t>EYFS</a:t>
                      </a:r>
                      <a:endParaRPr lang="en-GB" sz="1100" dirty="0">
                        <a:effectLst/>
                        <a:latin typeface="Calibri" panose="020F0502020204030204" pitchFamily="34" charset="0"/>
                        <a:ea typeface="Calibri" panose="020F0502020204030204" pitchFamily="34" charset="0"/>
                      </a:endParaRPr>
                    </a:p>
                  </a:txBody>
                  <a:tcPr marL="73025" marR="73025" marT="0" marB="0" anchor="ctr"/>
                </a:tc>
                <a:tc>
                  <a:txBody>
                    <a:bodyPr/>
                    <a:lstStyle/>
                    <a:p>
                      <a:pPr algn="ctr">
                        <a:lnSpc>
                          <a:spcPct val="107000"/>
                        </a:lnSpc>
                        <a:spcAft>
                          <a:spcPts val="0"/>
                        </a:spcAft>
                      </a:pPr>
                      <a:r>
                        <a:rPr lang="en-GB" sz="1200" b="1" dirty="0">
                          <a:effectLst/>
                          <a:latin typeface="Arial" panose="020B0604020202020204" pitchFamily="34" charset="0"/>
                          <a:ea typeface="Arial" panose="020B0604020202020204" pitchFamily="34" charset="0"/>
                        </a:rPr>
                        <a:t>Year 1</a:t>
                      </a:r>
                      <a:endParaRPr lang="en-GB" sz="1100" dirty="0">
                        <a:effectLst/>
                        <a:latin typeface="Calibri" panose="020F0502020204030204" pitchFamily="34" charset="0"/>
                        <a:ea typeface="Calibri" panose="020F0502020204030204" pitchFamily="34" charset="0"/>
                      </a:endParaRPr>
                    </a:p>
                  </a:txBody>
                  <a:tcPr marL="73025" marR="73025" marT="0" marB="0" anchor="ctr"/>
                </a:tc>
                <a:tc>
                  <a:txBody>
                    <a:bodyPr/>
                    <a:lstStyle/>
                    <a:p>
                      <a:pPr algn="ctr">
                        <a:lnSpc>
                          <a:spcPct val="107000"/>
                        </a:lnSpc>
                        <a:spcAft>
                          <a:spcPts val="0"/>
                        </a:spcAft>
                      </a:pPr>
                      <a:r>
                        <a:rPr lang="en-GB" sz="1200" b="1">
                          <a:effectLst/>
                          <a:latin typeface="Arial" panose="020B0604020202020204" pitchFamily="34" charset="0"/>
                          <a:ea typeface="Arial" panose="020B0604020202020204" pitchFamily="34" charset="0"/>
                        </a:rPr>
                        <a:t>Year 2</a:t>
                      </a:r>
                      <a:endParaRPr lang="en-GB" sz="1100">
                        <a:effectLst/>
                        <a:latin typeface="Calibri" panose="020F0502020204030204" pitchFamily="34" charset="0"/>
                        <a:ea typeface="Calibri" panose="020F0502020204030204" pitchFamily="34" charset="0"/>
                      </a:endParaRPr>
                    </a:p>
                  </a:txBody>
                  <a:tcPr marL="73025" marR="73025" marT="0" marB="0" anchor="ctr"/>
                </a:tc>
                <a:tc>
                  <a:txBody>
                    <a:bodyPr/>
                    <a:lstStyle/>
                    <a:p>
                      <a:pPr algn="ctr">
                        <a:lnSpc>
                          <a:spcPct val="107000"/>
                        </a:lnSpc>
                        <a:spcAft>
                          <a:spcPts val="0"/>
                        </a:spcAft>
                      </a:pPr>
                      <a:r>
                        <a:rPr lang="en-GB" sz="1200" b="1">
                          <a:effectLst/>
                          <a:latin typeface="Arial" panose="020B0604020202020204" pitchFamily="34" charset="0"/>
                          <a:ea typeface="Arial" panose="020B0604020202020204" pitchFamily="34" charset="0"/>
                        </a:rPr>
                        <a:t>Year 3</a:t>
                      </a:r>
                      <a:endParaRPr lang="en-GB" sz="1100">
                        <a:effectLst/>
                        <a:latin typeface="Calibri" panose="020F0502020204030204" pitchFamily="34" charset="0"/>
                        <a:ea typeface="Calibri" panose="020F0502020204030204" pitchFamily="34" charset="0"/>
                      </a:endParaRPr>
                    </a:p>
                  </a:txBody>
                  <a:tcPr marL="73025" marR="73025" marT="0" marB="0" anchor="ctr"/>
                </a:tc>
                <a:tc>
                  <a:txBody>
                    <a:bodyPr/>
                    <a:lstStyle/>
                    <a:p>
                      <a:pPr algn="ctr">
                        <a:lnSpc>
                          <a:spcPct val="107000"/>
                        </a:lnSpc>
                        <a:spcAft>
                          <a:spcPts val="0"/>
                        </a:spcAft>
                      </a:pPr>
                      <a:r>
                        <a:rPr lang="en-GB" sz="1200" b="1">
                          <a:effectLst/>
                          <a:latin typeface="Arial" panose="020B0604020202020204" pitchFamily="34" charset="0"/>
                          <a:ea typeface="Arial" panose="020B0604020202020204" pitchFamily="34" charset="0"/>
                        </a:rPr>
                        <a:t>Year 4</a:t>
                      </a:r>
                      <a:endParaRPr lang="en-GB" sz="1100">
                        <a:effectLst/>
                        <a:latin typeface="Calibri" panose="020F0502020204030204" pitchFamily="34" charset="0"/>
                        <a:ea typeface="Calibri" panose="020F0502020204030204" pitchFamily="34" charset="0"/>
                      </a:endParaRPr>
                    </a:p>
                  </a:txBody>
                  <a:tcPr marL="73025" marR="73025" marT="0" marB="0" anchor="ctr"/>
                </a:tc>
                <a:tc>
                  <a:txBody>
                    <a:bodyPr/>
                    <a:lstStyle/>
                    <a:p>
                      <a:pPr algn="ctr">
                        <a:lnSpc>
                          <a:spcPct val="107000"/>
                        </a:lnSpc>
                        <a:spcAft>
                          <a:spcPts val="0"/>
                        </a:spcAft>
                      </a:pPr>
                      <a:r>
                        <a:rPr lang="en-GB" sz="1200" b="1">
                          <a:effectLst/>
                          <a:latin typeface="Arial" panose="020B0604020202020204" pitchFamily="34" charset="0"/>
                          <a:ea typeface="Arial" panose="020B0604020202020204" pitchFamily="34" charset="0"/>
                        </a:rPr>
                        <a:t>Year 5</a:t>
                      </a:r>
                      <a:endParaRPr lang="en-GB" sz="1100">
                        <a:effectLst/>
                        <a:latin typeface="Calibri" panose="020F0502020204030204" pitchFamily="34" charset="0"/>
                        <a:ea typeface="Calibri" panose="020F0502020204030204" pitchFamily="34" charset="0"/>
                      </a:endParaRPr>
                    </a:p>
                  </a:txBody>
                  <a:tcPr marL="73025" marR="73025" marT="0" marB="0" anchor="ctr"/>
                </a:tc>
                <a:tc>
                  <a:txBody>
                    <a:bodyPr/>
                    <a:lstStyle/>
                    <a:p>
                      <a:pPr algn="ctr">
                        <a:lnSpc>
                          <a:spcPct val="107000"/>
                        </a:lnSpc>
                        <a:spcAft>
                          <a:spcPts val="0"/>
                        </a:spcAft>
                      </a:pPr>
                      <a:r>
                        <a:rPr lang="en-GB" sz="1200" b="1">
                          <a:effectLst/>
                          <a:latin typeface="Arial" panose="020B0604020202020204" pitchFamily="34" charset="0"/>
                          <a:ea typeface="Arial" panose="020B0604020202020204" pitchFamily="34" charset="0"/>
                        </a:rPr>
                        <a:t>Year 6</a:t>
                      </a:r>
                      <a:endParaRPr lang="en-GB" sz="1100">
                        <a:effectLst/>
                        <a:latin typeface="Calibri" panose="020F0502020204030204" pitchFamily="34" charset="0"/>
                        <a:ea typeface="Calibri" panose="020F0502020204030204" pitchFamily="34" charset="0"/>
                      </a:endParaRPr>
                    </a:p>
                  </a:txBody>
                  <a:tcPr marL="73025" marR="73025" marT="0" marB="0" anchor="ctr"/>
                </a:tc>
                <a:extLst>
                  <a:ext uri="{0D108BD9-81ED-4DB2-BD59-A6C34878D82A}">
                    <a16:rowId xmlns:a16="http://schemas.microsoft.com/office/drawing/2014/main" val="2327337328"/>
                  </a:ext>
                </a:extLst>
              </a:tr>
              <a:tr h="1913085">
                <a:tc>
                  <a:txBody>
                    <a:bodyPr/>
                    <a:lstStyle/>
                    <a:p>
                      <a:pPr>
                        <a:lnSpc>
                          <a:spcPct val="107000"/>
                        </a:lnSpc>
                        <a:spcAft>
                          <a:spcPts val="0"/>
                        </a:spcAft>
                      </a:pPr>
                      <a:r>
                        <a:rPr lang="en-GB" sz="1000" b="1" dirty="0" smtClean="0">
                          <a:effectLst/>
                          <a:latin typeface="Arial" panose="020B0604020202020204" pitchFamily="34" charset="0"/>
                          <a:ea typeface="Calibri" panose="020F0502020204030204" pitchFamily="34" charset="0"/>
                        </a:rPr>
                        <a:t>1) Presenting</a:t>
                      </a:r>
                      <a:endParaRPr lang="en-GB" sz="1000" dirty="0" smtClean="0">
                        <a:effectLst/>
                        <a:latin typeface="Calibri" panose="020F0502020204030204" pitchFamily="34" charset="0"/>
                        <a:ea typeface="Calibri" panose="020F0502020204030204" pitchFamily="34" charset="0"/>
                      </a:endParaRPr>
                    </a:p>
                    <a:p>
                      <a:pPr>
                        <a:lnSpc>
                          <a:spcPct val="107000"/>
                        </a:lnSpc>
                        <a:spcAft>
                          <a:spcPts val="0"/>
                        </a:spcAft>
                      </a:pPr>
                      <a:r>
                        <a:rPr lang="en-GB" sz="1000" b="1" dirty="0" smtClean="0">
                          <a:effectLst/>
                          <a:latin typeface="Arial" panose="020B0604020202020204" pitchFamily="34" charset="0"/>
                          <a:ea typeface="Calibri" panose="020F0502020204030204" pitchFamily="34" charset="0"/>
                        </a:rPr>
                        <a:t>neatly</a:t>
                      </a:r>
                      <a:endParaRPr lang="en-GB" sz="1000" dirty="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dirty="0">
                          <a:effectLst/>
                          <a:latin typeface="Arial" panose="020B0604020202020204" pitchFamily="34" charset="0"/>
                          <a:ea typeface="Calibri" panose="020F0502020204030204" pitchFamily="34" charset="0"/>
                        </a:rPr>
                        <a:t>I can hold my pencil well to form recognisable letters.</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write words and sentences that can be read by other people.</a:t>
                      </a:r>
                      <a:endParaRPr lang="en-GB" sz="1000" dirty="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dirty="0">
                          <a:effectLst/>
                          <a:latin typeface="Arial" panose="020B0604020202020204" pitchFamily="34" charset="0"/>
                          <a:ea typeface="Calibri" panose="020F0502020204030204" pitchFamily="34" charset="0"/>
                        </a:rPr>
                        <a:t>I can hold a pencil correctly.</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use handwriting families to form lower case letters correctly.</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form capital letters and digits 0-9. </a:t>
                      </a:r>
                      <a:endParaRPr lang="en-GB" sz="1000" dirty="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dirty="0">
                          <a:effectLst/>
                          <a:latin typeface="Arial" panose="020B0604020202020204" pitchFamily="34" charset="0"/>
                          <a:ea typeface="Calibri" panose="020F0502020204030204" pitchFamily="34" charset="0"/>
                        </a:rPr>
                        <a:t>I can consistently form letters which are the correct size.</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begin to use joins in my writing.</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form capital letters correctly which are different in size and spacing to lower case letters.</a:t>
                      </a:r>
                      <a:endParaRPr lang="en-GB" sz="1000" dirty="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dirty="0">
                          <a:effectLst/>
                          <a:latin typeface="Arial" panose="020B0604020202020204" pitchFamily="34" charset="0"/>
                          <a:ea typeface="Calibri" panose="020F0502020204030204" pitchFamily="34" charset="0"/>
                        </a:rPr>
                        <a:t>I can correctly join letters together.</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present work neatly in the way I have been asked.</a:t>
                      </a:r>
                      <a:endParaRPr lang="en-GB" sz="1000" dirty="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a:effectLst/>
                          <a:latin typeface="Arial" panose="020B0604020202020204" pitchFamily="34" charset="0"/>
                          <a:ea typeface="Calibri" panose="020F0502020204030204" pitchFamily="34" charset="0"/>
                        </a:rPr>
                        <a:t>I can correctly join letters together.</a:t>
                      </a:r>
                      <a:endParaRPr lang="en-GB" sz="1000">
                        <a:effectLst/>
                        <a:latin typeface="Calibri" panose="020F0502020204030204" pitchFamily="34" charset="0"/>
                        <a:ea typeface="Calibri" panose="020F0502020204030204" pitchFamily="34" charset="0"/>
                      </a:endParaRPr>
                    </a:p>
                    <a:p>
                      <a:pPr>
                        <a:lnSpc>
                          <a:spcPct val="107000"/>
                        </a:lnSpc>
                        <a:spcAft>
                          <a:spcPts val="0"/>
                        </a:spcAft>
                      </a:pPr>
                      <a:r>
                        <a:rPr lang="en-GB" sz="1000">
                          <a:effectLst/>
                          <a:latin typeface="Arial" panose="020B0604020202020204" pitchFamily="34" charset="0"/>
                          <a:ea typeface="Calibri" panose="020F0502020204030204" pitchFamily="34" charset="0"/>
                        </a:rPr>
                        <a:t> </a:t>
                      </a:r>
                      <a:endParaRPr lang="en-GB" sz="1000">
                        <a:effectLst/>
                        <a:latin typeface="Calibri" panose="020F0502020204030204" pitchFamily="34" charset="0"/>
                        <a:ea typeface="Calibri" panose="020F0502020204030204" pitchFamily="34" charset="0"/>
                      </a:endParaRPr>
                    </a:p>
                    <a:p>
                      <a:pPr>
                        <a:lnSpc>
                          <a:spcPct val="107000"/>
                        </a:lnSpc>
                        <a:spcAft>
                          <a:spcPts val="0"/>
                        </a:spcAft>
                      </a:pPr>
                      <a:r>
                        <a:rPr lang="en-GB" sz="1000">
                          <a:effectLst/>
                          <a:latin typeface="Arial" panose="020B0604020202020204" pitchFamily="34" charset="0"/>
                          <a:ea typeface="Calibri" panose="020F0502020204030204" pitchFamily="34" charset="0"/>
                        </a:rPr>
                        <a:t>I can choose which letters are best left un-joined.</a:t>
                      </a:r>
                      <a:endParaRPr lang="en-GB" sz="1000">
                        <a:effectLst/>
                        <a:latin typeface="Calibri" panose="020F0502020204030204" pitchFamily="34" charset="0"/>
                        <a:ea typeface="Calibri" panose="020F0502020204030204" pitchFamily="34" charset="0"/>
                      </a:endParaRPr>
                    </a:p>
                    <a:p>
                      <a:pPr>
                        <a:lnSpc>
                          <a:spcPct val="107000"/>
                        </a:lnSpc>
                        <a:spcAft>
                          <a:spcPts val="0"/>
                        </a:spcAft>
                      </a:pPr>
                      <a:r>
                        <a:rPr lang="en-GB" sz="1000">
                          <a:effectLst/>
                          <a:latin typeface="Arial" panose="020B0604020202020204" pitchFamily="34" charset="0"/>
                          <a:ea typeface="Calibri" panose="020F0502020204030204" pitchFamily="34" charset="0"/>
                        </a:rPr>
                        <a:t> </a:t>
                      </a:r>
                      <a:endParaRPr lang="en-GB" sz="1000">
                        <a:effectLst/>
                        <a:latin typeface="Calibri" panose="020F0502020204030204" pitchFamily="34" charset="0"/>
                        <a:ea typeface="Calibri" panose="020F0502020204030204" pitchFamily="34" charset="0"/>
                      </a:endParaRPr>
                    </a:p>
                    <a:p>
                      <a:pPr>
                        <a:lnSpc>
                          <a:spcPct val="107000"/>
                        </a:lnSpc>
                        <a:spcAft>
                          <a:spcPts val="0"/>
                        </a:spcAft>
                      </a:pPr>
                      <a:r>
                        <a:rPr lang="en-GB" sz="1000">
                          <a:effectLst/>
                          <a:latin typeface="Arial" panose="020B0604020202020204" pitchFamily="34" charset="0"/>
                          <a:ea typeface="Calibri" panose="020F0502020204030204" pitchFamily="34" charset="0"/>
                        </a:rPr>
                        <a:t>I can consistently present work neatly in the correct format.</a:t>
                      </a:r>
                      <a:endParaRPr lang="en-GB" sz="100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a:effectLst/>
                          <a:latin typeface="Arial" panose="020B0604020202020204" pitchFamily="34" charset="0"/>
                          <a:ea typeface="Calibri" panose="020F0502020204030204" pitchFamily="34" charset="0"/>
                        </a:rPr>
                        <a:t>I can join my writing legibly and fluently.</a:t>
                      </a:r>
                      <a:endParaRPr lang="en-GB" sz="1000">
                        <a:effectLst/>
                        <a:latin typeface="Calibri" panose="020F0502020204030204" pitchFamily="34" charset="0"/>
                        <a:ea typeface="Calibri" panose="020F0502020204030204" pitchFamily="34" charset="0"/>
                      </a:endParaRPr>
                    </a:p>
                    <a:p>
                      <a:pPr>
                        <a:lnSpc>
                          <a:spcPct val="107000"/>
                        </a:lnSpc>
                        <a:spcAft>
                          <a:spcPts val="0"/>
                        </a:spcAft>
                      </a:pPr>
                      <a:r>
                        <a:rPr lang="en-GB" sz="1000">
                          <a:effectLst/>
                          <a:latin typeface="Arial" panose="020B0604020202020204" pitchFamily="34" charset="0"/>
                          <a:ea typeface="Calibri" panose="020F0502020204030204" pitchFamily="34" charset="0"/>
                        </a:rPr>
                        <a:t> </a:t>
                      </a:r>
                      <a:endParaRPr lang="en-GB" sz="1000">
                        <a:effectLst/>
                        <a:latin typeface="Calibri" panose="020F0502020204030204" pitchFamily="34" charset="0"/>
                        <a:ea typeface="Calibri" panose="020F0502020204030204" pitchFamily="34" charset="0"/>
                      </a:endParaRPr>
                    </a:p>
                    <a:p>
                      <a:pPr>
                        <a:lnSpc>
                          <a:spcPct val="107000"/>
                        </a:lnSpc>
                        <a:spcAft>
                          <a:spcPts val="0"/>
                        </a:spcAft>
                      </a:pPr>
                      <a:r>
                        <a:rPr lang="en-GB" sz="1000">
                          <a:effectLst/>
                          <a:latin typeface="Arial" panose="020B0604020202020204" pitchFamily="34" charset="0"/>
                          <a:ea typeface="Calibri" panose="020F0502020204030204" pitchFamily="34" charset="0"/>
                        </a:rPr>
                        <a:t>I can write with different writing tools neatly where appropriate.</a:t>
                      </a:r>
                      <a:endParaRPr lang="en-GB" sz="1000">
                        <a:effectLst/>
                        <a:latin typeface="Calibri" panose="020F0502020204030204" pitchFamily="34" charset="0"/>
                        <a:ea typeface="Calibri" panose="020F0502020204030204" pitchFamily="34" charset="0"/>
                      </a:endParaRPr>
                    </a:p>
                    <a:p>
                      <a:pPr>
                        <a:lnSpc>
                          <a:spcPct val="107000"/>
                        </a:lnSpc>
                        <a:spcAft>
                          <a:spcPts val="0"/>
                        </a:spcAft>
                      </a:pPr>
                      <a:r>
                        <a:rPr lang="en-GB" sz="1000">
                          <a:effectLst/>
                          <a:latin typeface="Arial" panose="020B0604020202020204" pitchFamily="34" charset="0"/>
                          <a:ea typeface="Arial" panose="020B0604020202020204" pitchFamily="34" charset="0"/>
                        </a:rPr>
                        <a:t> </a:t>
                      </a:r>
                      <a:endParaRPr lang="en-GB" sz="100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dirty="0">
                          <a:effectLst/>
                          <a:latin typeface="Arial" panose="020B0604020202020204" pitchFamily="34" charset="0"/>
                          <a:ea typeface="Calibri" panose="020F0502020204030204" pitchFamily="34" charset="0"/>
                        </a:rPr>
                        <a:t>I can always join my writing legibly and write fluently with increasing speed.</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choose which writing tool is appropriate to use for different purposes.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Arial" panose="020B0604020202020204" pitchFamily="34" charset="0"/>
                        </a:rPr>
                        <a:t> </a:t>
                      </a:r>
                      <a:endParaRPr lang="en-GB" sz="1000" dirty="0">
                        <a:effectLst/>
                        <a:latin typeface="Calibri" panose="020F0502020204030204" pitchFamily="34" charset="0"/>
                        <a:ea typeface="Calibri" panose="020F0502020204030204" pitchFamily="34" charset="0"/>
                      </a:endParaRPr>
                    </a:p>
                  </a:txBody>
                  <a:tcPr marL="73025" marR="73025" marT="0" marB="0"/>
                </a:tc>
                <a:extLst>
                  <a:ext uri="{0D108BD9-81ED-4DB2-BD59-A6C34878D82A}">
                    <a16:rowId xmlns:a16="http://schemas.microsoft.com/office/drawing/2014/main" val="327083933"/>
                  </a:ext>
                </a:extLst>
              </a:tr>
              <a:tr h="3675174">
                <a:tc>
                  <a:txBody>
                    <a:bodyPr/>
                    <a:lstStyle/>
                    <a:p>
                      <a:pPr>
                        <a:lnSpc>
                          <a:spcPct val="107000"/>
                        </a:lnSpc>
                        <a:spcAft>
                          <a:spcPts val="0"/>
                        </a:spcAft>
                      </a:pPr>
                      <a:r>
                        <a:rPr lang="en-GB" sz="1000" b="1" dirty="0">
                          <a:effectLst/>
                          <a:latin typeface="Arial" panose="020B0604020202020204" pitchFamily="34" charset="0"/>
                          <a:ea typeface="Calibri" panose="020F0502020204030204" pitchFamily="34" charset="0"/>
                        </a:rPr>
                        <a:t>2) Applying</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b="1" dirty="0">
                          <a:effectLst/>
                          <a:latin typeface="Arial" panose="020B0604020202020204" pitchFamily="34" charset="0"/>
                          <a:ea typeface="Calibri" panose="020F0502020204030204" pitchFamily="34" charset="0"/>
                        </a:rPr>
                        <a:t>spelling and</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b="1" dirty="0">
                          <a:effectLst/>
                          <a:latin typeface="Arial" panose="020B0604020202020204" pitchFamily="34" charset="0"/>
                          <a:ea typeface="Calibri" panose="020F0502020204030204" pitchFamily="34" charset="0"/>
                        </a:rPr>
                        <a:t>phonics</a:t>
                      </a:r>
                      <a:endParaRPr lang="en-GB" sz="1000" dirty="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dirty="0">
                          <a:effectLst/>
                          <a:latin typeface="Arial" panose="020B0604020202020204" pitchFamily="34" charset="0"/>
                          <a:ea typeface="Calibri" panose="020F0502020204030204" pitchFamily="34" charset="0"/>
                        </a:rPr>
                        <a:t>I can write words using the sounds I know.</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spell some tricky words correctly.</a:t>
                      </a:r>
                      <a:endParaRPr lang="en-GB" sz="1000" dirty="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dirty="0">
                          <a:effectLst/>
                          <a:latin typeface="Arial" panose="020B0604020202020204" pitchFamily="34" charset="0"/>
                          <a:ea typeface="Calibri" panose="020F0502020204030204" pitchFamily="34" charset="0"/>
                        </a:rPr>
                        <a:t>I can use the phonemes and graphemes I know when spelling words. (see Appendix A)</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spell tricky words from phase 2 to 5.</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spell the days of the week.</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spell the Year 1 words correctly.</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smtClean="0">
                          <a:effectLst/>
                          <a:latin typeface="Arial" panose="020B0604020202020204" pitchFamily="34" charset="0"/>
                          <a:ea typeface="Calibri" panose="020F0502020204030204" pitchFamily="34" charset="0"/>
                        </a:rPr>
                        <a:t>I can add prefixes and suffixes using the spelling rule for –s and –</a:t>
                      </a:r>
                      <a:r>
                        <a:rPr lang="en-GB" sz="1000" dirty="0" err="1" smtClean="0">
                          <a:effectLst/>
                          <a:latin typeface="Arial" panose="020B0604020202020204" pitchFamily="34" charset="0"/>
                          <a:ea typeface="Calibri" panose="020F0502020204030204" pitchFamily="34" charset="0"/>
                        </a:rPr>
                        <a:t>es</a:t>
                      </a:r>
                      <a:r>
                        <a:rPr lang="en-GB" sz="1000" dirty="0" smtClean="0">
                          <a:effectLst/>
                          <a:latin typeface="Arial" panose="020B0604020202020204" pitchFamily="34" charset="0"/>
                          <a:ea typeface="Calibri" panose="020F0502020204030204" pitchFamily="34" charset="0"/>
                        </a:rPr>
                        <a:t>.</a:t>
                      </a:r>
                      <a:endParaRPr lang="en-GB" sz="1000" dirty="0" smtClean="0">
                        <a:effectLst/>
                        <a:latin typeface="Calibri" panose="020F0502020204030204" pitchFamily="34" charset="0"/>
                        <a:ea typeface="Calibri" panose="020F0502020204030204" pitchFamily="34" charset="0"/>
                      </a:endParaRPr>
                    </a:p>
                    <a:p>
                      <a:pPr>
                        <a:lnSpc>
                          <a:spcPct val="107000"/>
                        </a:lnSpc>
                        <a:spcAft>
                          <a:spcPts val="0"/>
                        </a:spcAft>
                      </a:pPr>
                      <a:r>
                        <a:rPr lang="en-GB" sz="1000" dirty="0" smtClean="0">
                          <a:effectLst/>
                          <a:latin typeface="Arial" panose="020B0604020202020204" pitchFamily="34" charset="0"/>
                          <a:ea typeface="Calibri" panose="020F0502020204030204" pitchFamily="34" charset="0"/>
                        </a:rPr>
                        <a:t> </a:t>
                      </a:r>
                      <a:endParaRPr lang="en-GB" sz="1000" dirty="0" smtClean="0">
                        <a:effectLst/>
                        <a:latin typeface="Calibri" panose="020F0502020204030204" pitchFamily="34" charset="0"/>
                        <a:ea typeface="Calibri" panose="020F0502020204030204" pitchFamily="34" charset="0"/>
                      </a:endParaRPr>
                    </a:p>
                    <a:p>
                      <a:pPr>
                        <a:lnSpc>
                          <a:spcPct val="107000"/>
                        </a:lnSpc>
                        <a:spcAft>
                          <a:spcPts val="0"/>
                        </a:spcAft>
                      </a:pPr>
                      <a:r>
                        <a:rPr lang="en-GB" sz="1000" dirty="0" smtClean="0">
                          <a:effectLst/>
                          <a:latin typeface="Arial" panose="020B0604020202020204" pitchFamily="34" charset="0"/>
                          <a:ea typeface="Calibri" panose="020F0502020204030204" pitchFamily="34" charset="0"/>
                        </a:rPr>
                        <a:t>I can use the prefix –un.</a:t>
                      </a:r>
                      <a:endParaRPr lang="en-GB" sz="1000" dirty="0" smtClean="0">
                        <a:effectLst/>
                        <a:latin typeface="Calibri" panose="020F0502020204030204" pitchFamily="34" charset="0"/>
                        <a:ea typeface="Calibri" panose="020F0502020204030204" pitchFamily="34" charset="0"/>
                      </a:endParaRPr>
                    </a:p>
                    <a:p>
                      <a:pPr>
                        <a:lnSpc>
                          <a:spcPct val="107000"/>
                        </a:lnSpc>
                        <a:spcAft>
                          <a:spcPts val="0"/>
                        </a:spcAft>
                      </a:pPr>
                      <a:r>
                        <a:rPr lang="en-GB" sz="1000" dirty="0" smtClean="0">
                          <a:effectLst/>
                          <a:latin typeface="Arial" panose="020B0604020202020204" pitchFamily="34" charset="0"/>
                          <a:ea typeface="Calibri" panose="020F0502020204030204" pitchFamily="34" charset="0"/>
                        </a:rPr>
                        <a:t> </a:t>
                      </a:r>
                      <a:endParaRPr lang="en-GB" sz="1000" dirty="0" smtClean="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dirty="0">
                          <a:effectLst/>
                          <a:latin typeface="Arial" panose="020B0604020202020204" pitchFamily="34" charset="0"/>
                          <a:ea typeface="Calibri" panose="020F0502020204030204" pitchFamily="34" charset="0"/>
                        </a:rPr>
                        <a:t>I can spelling by segmenting spoken words into phonemes and representing these by graphemes.</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spelling by learning new ways of spellings phonemes for which one or more spellings are already known.</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p>
                    <a:p>
                      <a:pPr>
                        <a:lnSpc>
                          <a:spcPct val="107000"/>
                        </a:lnSpc>
                        <a:spcAft>
                          <a:spcPts val="0"/>
                        </a:spcAft>
                      </a:pPr>
                      <a:r>
                        <a:rPr lang="en-GB" sz="1000" dirty="0" smtClean="0">
                          <a:effectLst/>
                          <a:latin typeface="Arial" panose="020B0604020202020204" pitchFamily="34" charset="0"/>
                          <a:ea typeface="Calibri" panose="020F0502020204030204" pitchFamily="34" charset="0"/>
                        </a:rPr>
                        <a:t>I can spell homophones and near homophones.</a:t>
                      </a:r>
                      <a:endParaRPr lang="en-GB" sz="1000" dirty="0" smtClean="0">
                        <a:effectLst/>
                        <a:latin typeface="Calibri" panose="020F0502020204030204" pitchFamily="34" charset="0"/>
                        <a:ea typeface="Calibri" panose="020F0502020204030204" pitchFamily="34" charset="0"/>
                      </a:endParaRPr>
                    </a:p>
                    <a:p>
                      <a:pPr>
                        <a:lnSpc>
                          <a:spcPct val="107000"/>
                        </a:lnSpc>
                        <a:spcAft>
                          <a:spcPts val="0"/>
                        </a:spcAft>
                      </a:pPr>
                      <a:r>
                        <a:rPr lang="en-GB" sz="1000" dirty="0" smtClean="0">
                          <a:effectLst/>
                          <a:latin typeface="Arial" panose="020B0604020202020204" pitchFamily="34" charset="0"/>
                          <a:ea typeface="Calibri" panose="020F0502020204030204" pitchFamily="34" charset="0"/>
                        </a:rPr>
                        <a:t> </a:t>
                      </a:r>
                      <a:endParaRPr lang="en-GB" sz="1000" dirty="0" smtClean="0">
                        <a:effectLst/>
                        <a:latin typeface="Calibri" panose="020F0502020204030204" pitchFamily="34" charset="0"/>
                        <a:ea typeface="Calibri" panose="020F0502020204030204" pitchFamily="34" charset="0"/>
                      </a:endParaRPr>
                    </a:p>
                    <a:p>
                      <a:pPr>
                        <a:lnSpc>
                          <a:spcPct val="107000"/>
                        </a:lnSpc>
                        <a:spcAft>
                          <a:spcPts val="0"/>
                        </a:spcAft>
                      </a:pPr>
                      <a:r>
                        <a:rPr lang="en-GB" sz="1000" dirty="0" smtClean="0">
                          <a:effectLst/>
                          <a:latin typeface="Arial" panose="020B0604020202020204" pitchFamily="34" charset="0"/>
                          <a:ea typeface="Calibri" panose="020F0502020204030204" pitchFamily="34" charset="0"/>
                        </a:rPr>
                        <a:t>I can add suffixes to spell longer words (e.g. -</a:t>
                      </a:r>
                      <a:r>
                        <a:rPr lang="en-GB" sz="1000" dirty="0" err="1" smtClean="0">
                          <a:effectLst/>
                          <a:latin typeface="Arial" panose="020B0604020202020204" pitchFamily="34" charset="0"/>
                          <a:ea typeface="Calibri" panose="020F0502020204030204" pitchFamily="34" charset="0"/>
                        </a:rPr>
                        <a:t>ment</a:t>
                      </a:r>
                      <a:r>
                        <a:rPr lang="en-GB" sz="1000" dirty="0" smtClean="0">
                          <a:effectLst/>
                          <a:latin typeface="Arial" panose="020B0604020202020204" pitchFamily="34" charset="0"/>
                          <a:ea typeface="Calibri" panose="020F0502020204030204" pitchFamily="34" charset="0"/>
                        </a:rPr>
                        <a:t>, -ness, -</a:t>
                      </a:r>
                      <a:r>
                        <a:rPr lang="en-GB" sz="1000" dirty="0" err="1" smtClean="0">
                          <a:effectLst/>
                          <a:latin typeface="Arial" panose="020B0604020202020204" pitchFamily="34" charset="0"/>
                          <a:ea typeface="Calibri" panose="020F0502020204030204" pitchFamily="34" charset="0"/>
                        </a:rPr>
                        <a:t>ful</a:t>
                      </a:r>
                      <a:r>
                        <a:rPr lang="en-GB" sz="1000" dirty="0" smtClean="0">
                          <a:effectLst/>
                          <a:latin typeface="Arial" panose="020B0604020202020204" pitchFamily="34" charset="0"/>
                          <a:ea typeface="Calibri" panose="020F0502020204030204" pitchFamily="34" charset="0"/>
                        </a:rPr>
                        <a:t>, -less, -</a:t>
                      </a:r>
                      <a:r>
                        <a:rPr lang="en-GB" sz="1000" dirty="0" err="1" smtClean="0">
                          <a:effectLst/>
                          <a:latin typeface="Arial" panose="020B0604020202020204" pitchFamily="34" charset="0"/>
                          <a:ea typeface="Calibri" panose="020F0502020204030204" pitchFamily="34" charset="0"/>
                        </a:rPr>
                        <a:t>ly</a:t>
                      </a:r>
                      <a:r>
                        <a:rPr lang="en-GB" sz="1000" dirty="0" smtClean="0">
                          <a:effectLst/>
                          <a:latin typeface="Arial" panose="020B0604020202020204" pitchFamily="34" charset="0"/>
                          <a:ea typeface="Calibri" panose="020F0502020204030204" pitchFamily="34" charset="0"/>
                        </a:rPr>
                        <a:t>)</a:t>
                      </a:r>
                      <a:endParaRPr lang="en-GB" sz="1000" dirty="0" smtClean="0">
                        <a:effectLst/>
                        <a:latin typeface="Calibri" panose="020F0502020204030204" pitchFamily="34" charset="0"/>
                        <a:ea typeface="Calibri" panose="020F0502020204030204" pitchFamily="34" charset="0"/>
                      </a:endParaRPr>
                    </a:p>
                    <a:p>
                      <a:pPr>
                        <a:lnSpc>
                          <a:spcPct val="107000"/>
                        </a:lnSpc>
                        <a:spcAft>
                          <a:spcPts val="0"/>
                        </a:spcAft>
                      </a:pPr>
                      <a:r>
                        <a:rPr lang="en-GB" sz="1000" dirty="0" smtClean="0">
                          <a:effectLst/>
                          <a:latin typeface="Arial" panose="020B0604020202020204" pitchFamily="34" charset="0"/>
                          <a:ea typeface="Calibri" panose="020F0502020204030204" pitchFamily="34" charset="0"/>
                        </a:rPr>
                        <a:t> </a:t>
                      </a:r>
                      <a:endParaRPr lang="en-GB" sz="1000" dirty="0" smtClean="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dirty="0">
                          <a:effectLst/>
                          <a:latin typeface="Arial" panose="020B0604020202020204" pitchFamily="34" charset="0"/>
                          <a:ea typeface="Calibri" panose="020F0502020204030204" pitchFamily="34" charset="0"/>
                        </a:rPr>
                        <a:t>I can understand the rules for adding prefixes and suffixes.</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spell further homophones and near homophones.</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p>
                    <a:p>
                      <a:pPr>
                        <a:lnSpc>
                          <a:spcPct val="107000"/>
                        </a:lnSpc>
                        <a:spcAft>
                          <a:spcPts val="0"/>
                        </a:spcAft>
                      </a:pPr>
                      <a:r>
                        <a:rPr lang="en-GB" sz="1000" dirty="0" smtClean="0">
                          <a:effectLst/>
                          <a:latin typeface="Arial" panose="020B0604020202020204" pitchFamily="34" charset="0"/>
                          <a:ea typeface="Calibri" panose="020F0502020204030204" pitchFamily="34" charset="0"/>
                        </a:rPr>
                        <a:t>I can place the possessive apostrophe accurately (singular) and begin to use it for irregular plurals. E.g. children’s </a:t>
                      </a:r>
                      <a:endParaRPr lang="en-GB" sz="1000" dirty="0" smtClean="0">
                        <a:effectLst/>
                        <a:latin typeface="Calibri" panose="020F0502020204030204" pitchFamily="34" charset="0"/>
                        <a:ea typeface="Calibri" panose="020F0502020204030204" pitchFamily="34" charset="0"/>
                      </a:endParaRPr>
                    </a:p>
                    <a:p>
                      <a:pPr>
                        <a:lnSpc>
                          <a:spcPct val="107000"/>
                        </a:lnSpc>
                        <a:spcAft>
                          <a:spcPts val="0"/>
                        </a:spcAft>
                      </a:pPr>
                      <a:r>
                        <a:rPr lang="en-GB" sz="1000" dirty="0" smtClean="0">
                          <a:effectLst/>
                          <a:latin typeface="Arial" panose="020B0604020202020204" pitchFamily="34" charset="0"/>
                          <a:ea typeface="Calibri" panose="020F0502020204030204" pitchFamily="34" charset="0"/>
                        </a:rPr>
                        <a:t> </a:t>
                      </a:r>
                      <a:endParaRPr lang="en-GB" sz="1000" dirty="0" smtClean="0">
                        <a:effectLst/>
                        <a:latin typeface="Calibri" panose="020F0502020204030204" pitchFamily="34" charset="0"/>
                        <a:ea typeface="Calibri" panose="020F0502020204030204" pitchFamily="34" charset="0"/>
                      </a:endParaRPr>
                    </a:p>
                    <a:p>
                      <a:pPr>
                        <a:lnSpc>
                          <a:spcPct val="107000"/>
                        </a:lnSpc>
                        <a:spcAft>
                          <a:spcPts val="0"/>
                        </a:spcAft>
                      </a:pPr>
                      <a:r>
                        <a:rPr lang="en-GB" sz="1000" dirty="0" smtClean="0">
                          <a:effectLst/>
                          <a:latin typeface="Arial" panose="020B0604020202020204" pitchFamily="34" charset="0"/>
                          <a:ea typeface="Calibri" panose="020F0502020204030204" pitchFamily="34" charset="0"/>
                        </a:rPr>
                        <a:t>I can spell the Year 3 words correctly.</a:t>
                      </a:r>
                    </a:p>
                    <a:p>
                      <a:pPr>
                        <a:lnSpc>
                          <a:spcPct val="107000"/>
                        </a:lnSpc>
                        <a:spcAft>
                          <a:spcPts val="0"/>
                        </a:spcAft>
                      </a:pPr>
                      <a:endParaRPr lang="en-GB" sz="1000" dirty="0" smtClean="0">
                        <a:effectLst/>
                        <a:latin typeface="Calibri" panose="020F0502020204030204" pitchFamily="34" charset="0"/>
                        <a:ea typeface="Calibri" panose="020F0502020204030204" pitchFamily="34" charset="0"/>
                      </a:endParaRPr>
                    </a:p>
                    <a:p>
                      <a:pPr marL="0" marR="0" lvl="0" indent="0" algn="l" defTabSz="914400" rtl="0" eaLnBrk="1" fontAlgn="auto" latinLnBrk="0" hangingPunct="1">
                        <a:lnSpc>
                          <a:spcPct val="107000"/>
                        </a:lnSpc>
                        <a:spcBef>
                          <a:spcPts val="0"/>
                        </a:spcBef>
                        <a:spcAft>
                          <a:spcPts val="0"/>
                        </a:spcAft>
                        <a:buClrTx/>
                        <a:buSzTx/>
                        <a:buFontTx/>
                        <a:buNone/>
                        <a:tabLst/>
                        <a:defRPr/>
                      </a:pPr>
                      <a:r>
                        <a:rPr lang="en-GB" sz="1000" dirty="0" smtClean="0">
                          <a:effectLst/>
                          <a:latin typeface="Arial" panose="020B0604020202020204" pitchFamily="34" charset="0"/>
                          <a:ea typeface="Calibri" panose="020F0502020204030204" pitchFamily="34" charset="0"/>
                        </a:rPr>
                        <a:t> I can begin to use the first two or three letters in a word to check its spelling in a dictionary. </a:t>
                      </a:r>
                      <a:endParaRPr lang="en-GB" sz="1000" dirty="0" smtClean="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dirty="0">
                          <a:effectLst/>
                          <a:latin typeface="Arial" panose="020B0604020202020204" pitchFamily="34" charset="0"/>
                          <a:ea typeface="Calibri" panose="020F0502020204030204" pitchFamily="34" charset="0"/>
                        </a:rPr>
                        <a:t>I can use the first three letters of a word to check the spelling in a dictionary.</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place the possessive apostrophe accurately (singular) and begin to use it for irregular plurals. E.g. children’s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spell the Year 4 words correctly.</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p>
                    <a:p>
                      <a:pPr>
                        <a:lnSpc>
                          <a:spcPct val="107000"/>
                        </a:lnSpc>
                        <a:spcAft>
                          <a:spcPts val="0"/>
                        </a:spcAft>
                      </a:pPr>
                      <a:r>
                        <a:rPr lang="en-GB" sz="1000" dirty="0" smtClean="0">
                          <a:effectLst/>
                          <a:latin typeface="Arial" panose="020B0604020202020204" pitchFamily="34" charset="0"/>
                          <a:ea typeface="Calibri" panose="020F0502020204030204" pitchFamily="34" charset="0"/>
                        </a:rPr>
                        <a:t>I can use the first two or three letters in a word to check its spelling in a dictionary.</a:t>
                      </a:r>
                      <a:endParaRPr lang="en-GB" sz="1000" dirty="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dirty="0">
                          <a:effectLst/>
                          <a:latin typeface="Arial" panose="020B0604020202020204" pitchFamily="34" charset="0"/>
                          <a:ea typeface="Calibri" panose="020F0502020204030204" pitchFamily="34" charset="0"/>
                        </a:rPr>
                        <a:t>I can distinguish between homophones and other words which are often confused.</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use spelling rules to add prefixes and suffixes.</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p>
                    <a:p>
                      <a:pPr>
                        <a:lnSpc>
                          <a:spcPct val="107000"/>
                        </a:lnSpc>
                        <a:spcAft>
                          <a:spcPts val="0"/>
                        </a:spcAft>
                      </a:pPr>
                      <a:r>
                        <a:rPr lang="en-GB" sz="1000" dirty="0" smtClean="0">
                          <a:effectLst/>
                          <a:latin typeface="Arial" panose="020B0604020202020204" pitchFamily="34" charset="0"/>
                          <a:ea typeface="Calibri" panose="020F0502020204030204" pitchFamily="34" charset="0"/>
                        </a:rPr>
                        <a:t>I can spell some words with silent letters. (e.g.</a:t>
                      </a:r>
                      <a:endParaRPr lang="en-GB" sz="1000" dirty="0" smtClean="0">
                        <a:effectLst/>
                        <a:latin typeface="Calibri" panose="020F0502020204030204" pitchFamily="34" charset="0"/>
                        <a:ea typeface="Calibri" panose="020F0502020204030204" pitchFamily="34" charset="0"/>
                      </a:endParaRPr>
                    </a:p>
                    <a:p>
                      <a:pPr>
                        <a:lnSpc>
                          <a:spcPct val="107000"/>
                        </a:lnSpc>
                        <a:spcAft>
                          <a:spcPts val="0"/>
                        </a:spcAft>
                      </a:pPr>
                      <a:r>
                        <a:rPr lang="en-GB" sz="1000" dirty="0" smtClean="0">
                          <a:effectLst/>
                          <a:latin typeface="Arial" panose="020B0604020202020204" pitchFamily="34" charset="0"/>
                          <a:ea typeface="Calibri" panose="020F0502020204030204" pitchFamily="34" charset="0"/>
                        </a:rPr>
                        <a:t>knight)</a:t>
                      </a:r>
                      <a:endParaRPr lang="en-GB" sz="1000" dirty="0" smtClean="0">
                        <a:effectLst/>
                        <a:latin typeface="Calibri" panose="020F0502020204030204" pitchFamily="34" charset="0"/>
                        <a:ea typeface="Calibri" panose="020F0502020204030204" pitchFamily="34" charset="0"/>
                      </a:endParaRPr>
                    </a:p>
                    <a:p>
                      <a:pPr>
                        <a:lnSpc>
                          <a:spcPct val="107000"/>
                        </a:lnSpc>
                        <a:spcAft>
                          <a:spcPts val="0"/>
                        </a:spcAft>
                      </a:pPr>
                      <a:r>
                        <a:rPr lang="en-GB" sz="1000" dirty="0" smtClean="0">
                          <a:effectLst/>
                          <a:latin typeface="Arial" panose="020B0604020202020204" pitchFamily="34" charset="0"/>
                          <a:ea typeface="Calibri" panose="020F0502020204030204" pitchFamily="34" charset="0"/>
                        </a:rPr>
                        <a:t> </a:t>
                      </a:r>
                    </a:p>
                    <a:p>
                      <a:pPr>
                        <a:lnSpc>
                          <a:spcPct val="107000"/>
                        </a:lnSpc>
                        <a:spcAft>
                          <a:spcPts val="0"/>
                        </a:spcAft>
                      </a:pPr>
                      <a:r>
                        <a:rPr lang="en-GB" sz="1000" dirty="0" smtClean="0">
                          <a:effectLst/>
                          <a:latin typeface="Calibri" panose="020F0502020204030204" pitchFamily="34" charset="0"/>
                          <a:ea typeface="Calibri" panose="020F0502020204030204" pitchFamily="34" charset="0"/>
                        </a:rPr>
                        <a:t>I can use a dictionary to check meanings and spellings using my knowledge of etymology and morphology.</a:t>
                      </a:r>
                    </a:p>
                    <a:p>
                      <a:pPr>
                        <a:lnSpc>
                          <a:spcPct val="107000"/>
                        </a:lnSpc>
                        <a:spcAft>
                          <a:spcPts val="0"/>
                        </a:spcAft>
                      </a:pPr>
                      <a:r>
                        <a:rPr lang="en-GB" sz="1000" dirty="0" smtClean="0">
                          <a:effectLst/>
                          <a:latin typeface="Calibri" panose="020F0502020204030204" pitchFamily="34" charset="0"/>
                          <a:ea typeface="Calibri" panose="020F0502020204030204" pitchFamily="34" charset="0"/>
                        </a:rPr>
                        <a:t> </a:t>
                      </a:r>
                    </a:p>
                    <a:p>
                      <a:pPr>
                        <a:lnSpc>
                          <a:spcPct val="107000"/>
                        </a:lnSpc>
                        <a:spcAft>
                          <a:spcPts val="0"/>
                        </a:spcAft>
                      </a:pPr>
                      <a:r>
                        <a:rPr lang="en-GB" sz="1000" dirty="0" smtClean="0">
                          <a:effectLst/>
                          <a:latin typeface="Calibri" panose="020F0502020204030204" pitchFamily="34" charset="0"/>
                          <a:ea typeface="Calibri" panose="020F0502020204030204" pitchFamily="34" charset="0"/>
                        </a:rPr>
                        <a:t>I can use a thesaurus. </a:t>
                      </a:r>
                    </a:p>
                    <a:p>
                      <a:pPr>
                        <a:lnSpc>
                          <a:spcPct val="107000"/>
                        </a:lnSpc>
                        <a:spcAft>
                          <a:spcPts val="0"/>
                        </a:spcAft>
                      </a:pPr>
                      <a:r>
                        <a:rPr lang="en-GB" sz="1000" dirty="0" smtClean="0">
                          <a:effectLst/>
                          <a:latin typeface="Calibri" panose="020F0502020204030204" pitchFamily="34" charset="0"/>
                          <a:ea typeface="Calibri" panose="020F0502020204030204" pitchFamily="34" charset="0"/>
                        </a:rPr>
                        <a:t> </a:t>
                      </a:r>
                    </a:p>
                  </a:txBody>
                  <a:tcPr marL="73025" marR="73025" marT="0" marB="0"/>
                </a:tc>
                <a:tc>
                  <a:txBody>
                    <a:bodyPr/>
                    <a:lstStyle/>
                    <a:p>
                      <a:pPr>
                        <a:lnSpc>
                          <a:spcPct val="107000"/>
                        </a:lnSpc>
                        <a:spcAft>
                          <a:spcPts val="0"/>
                        </a:spcAft>
                      </a:pPr>
                      <a:r>
                        <a:rPr lang="en-GB" sz="1000" dirty="0">
                          <a:effectLst/>
                          <a:latin typeface="Arial" panose="020B0604020202020204" pitchFamily="34" charset="0"/>
                          <a:ea typeface="Calibri" panose="020F0502020204030204" pitchFamily="34" charset="0"/>
                        </a:rPr>
                        <a:t>I can apply spelling rules across my writing.</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use a dictionary to check meanings and spellings using my knowledge of etymology and morphology.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spell some words with silent letters. (e.g.</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knight</a:t>
                      </a:r>
                      <a:r>
                        <a:rPr lang="en-GB" sz="1000" dirty="0" smtClean="0">
                          <a:effectLst/>
                          <a:latin typeface="Arial" panose="020B0604020202020204" pitchFamily="34" charset="0"/>
                          <a:ea typeface="Calibri" panose="020F0502020204030204" pitchFamily="34" charset="0"/>
                        </a:rPr>
                        <a:t>)</a:t>
                      </a:r>
                    </a:p>
                    <a:p>
                      <a:pPr>
                        <a:lnSpc>
                          <a:spcPct val="107000"/>
                        </a:lnSpc>
                        <a:spcAft>
                          <a:spcPts val="0"/>
                        </a:spcAft>
                      </a:pPr>
                      <a:endParaRPr lang="en-GB" sz="1000" dirty="0" smtClean="0">
                        <a:effectLst/>
                        <a:latin typeface="Arial" panose="020B0604020202020204" pitchFamily="34" charset="0"/>
                        <a:ea typeface="Calibri" panose="020F0502020204030204" pitchFamily="34" charset="0"/>
                      </a:endParaRPr>
                    </a:p>
                    <a:p>
                      <a:pPr>
                        <a:lnSpc>
                          <a:spcPct val="107000"/>
                        </a:lnSpc>
                        <a:spcAft>
                          <a:spcPts val="0"/>
                        </a:spcAft>
                      </a:pPr>
                      <a:r>
                        <a:rPr lang="en-GB" sz="1000" dirty="0" smtClean="0">
                          <a:effectLst/>
                          <a:latin typeface="Arial" panose="020B0604020202020204" pitchFamily="34" charset="0"/>
                          <a:ea typeface="Calibri" panose="020F0502020204030204" pitchFamily="34" charset="0"/>
                        </a:rPr>
                        <a:t>I can use a thesaurus.</a:t>
                      </a:r>
                      <a:endParaRPr lang="en-GB" sz="1000" dirty="0" smtClean="0">
                        <a:effectLst/>
                        <a:latin typeface="Calibri" panose="020F0502020204030204" pitchFamily="34" charset="0"/>
                        <a:ea typeface="Calibri" panose="020F0502020204030204" pitchFamily="34" charset="0"/>
                      </a:endParaRPr>
                    </a:p>
                    <a:p>
                      <a:pPr>
                        <a:lnSpc>
                          <a:spcPct val="107000"/>
                        </a:lnSpc>
                        <a:spcAft>
                          <a:spcPts val="0"/>
                        </a:spcAft>
                      </a:pPr>
                      <a:r>
                        <a:rPr lang="en-GB" sz="1000" dirty="0" smtClean="0">
                          <a:effectLst/>
                          <a:latin typeface="Arial" panose="020B0604020202020204" pitchFamily="34" charset="0"/>
                          <a:ea typeface="Calibri" panose="020F0502020204030204" pitchFamily="34" charset="0"/>
                        </a:rPr>
                        <a:t> </a:t>
                      </a:r>
                      <a:endParaRPr lang="en-GB" sz="1000" dirty="0" smtClean="0">
                        <a:effectLst/>
                        <a:latin typeface="Calibri" panose="020F0502020204030204" pitchFamily="34" charset="0"/>
                        <a:ea typeface="Calibri" panose="020F0502020204030204" pitchFamily="34" charset="0"/>
                      </a:endParaRPr>
                    </a:p>
                    <a:p>
                      <a:pPr>
                        <a:lnSpc>
                          <a:spcPct val="107000"/>
                        </a:lnSpc>
                        <a:spcAft>
                          <a:spcPts val="0"/>
                        </a:spcAft>
                      </a:pPr>
                      <a:r>
                        <a:rPr lang="en-GB" sz="1000" dirty="0" smtClean="0">
                          <a:effectLst/>
                          <a:latin typeface="Arial" panose="020B0604020202020204" pitchFamily="34" charset="0"/>
                          <a:ea typeface="Calibri" panose="020F0502020204030204" pitchFamily="34" charset="0"/>
                        </a:rPr>
                        <a:t>I can spell the Year 6 words correctly.</a:t>
                      </a:r>
                      <a:endParaRPr lang="en-GB" sz="1000" dirty="0" smtClean="0">
                        <a:effectLst/>
                        <a:latin typeface="Calibri" panose="020F0502020204030204" pitchFamily="34" charset="0"/>
                        <a:ea typeface="Calibri" panose="020F0502020204030204" pitchFamily="34" charset="0"/>
                      </a:endParaRPr>
                    </a:p>
                    <a:p>
                      <a:pPr>
                        <a:lnSpc>
                          <a:spcPct val="107000"/>
                        </a:lnSpc>
                        <a:spcAft>
                          <a:spcPts val="0"/>
                        </a:spcAft>
                      </a:pP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txBody>
                  <a:tcPr marL="73025" marR="73025" marT="0" marB="0"/>
                </a:tc>
                <a:extLst>
                  <a:ext uri="{0D108BD9-81ED-4DB2-BD59-A6C34878D82A}">
                    <a16:rowId xmlns:a16="http://schemas.microsoft.com/office/drawing/2014/main" val="1507772403"/>
                  </a:ext>
                </a:extLst>
              </a:tr>
            </a:tbl>
          </a:graphicData>
        </a:graphic>
      </p:graphicFrame>
    </p:spTree>
    <p:extLst>
      <p:ext uri="{BB962C8B-B14F-4D97-AF65-F5344CB8AC3E}">
        <p14:creationId xmlns:p14="http://schemas.microsoft.com/office/powerpoint/2010/main" val="423472607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3567" y="305535"/>
            <a:ext cx="7244863" cy="526037"/>
          </a:xfrm>
          <a:solidFill>
            <a:schemeClr val="accent1">
              <a:lumMod val="60000"/>
              <a:lumOff val="40000"/>
            </a:schemeClr>
          </a:solidFill>
        </p:spPr>
        <p:txBody>
          <a:bodyPr>
            <a:normAutofit fontScale="90000"/>
          </a:bodyPr>
          <a:lstStyle/>
          <a:p>
            <a:pPr algn="ctr"/>
            <a:r>
              <a:rPr lang="en-GB" sz="2800" b="1" u="sng" dirty="0">
                <a:latin typeface="+mn-lt"/>
              </a:rPr>
              <a:t/>
            </a:r>
            <a:br>
              <a:rPr lang="en-GB" sz="2800" b="1" u="sng" dirty="0">
                <a:latin typeface="+mn-lt"/>
              </a:rPr>
            </a:br>
            <a:r>
              <a:rPr lang="en-GB" sz="2800" b="1" u="sng" dirty="0" smtClean="0">
                <a:latin typeface="+mn-lt"/>
              </a:rPr>
              <a:t/>
            </a:r>
            <a:br>
              <a:rPr lang="en-GB" sz="2800" b="1" u="sng" dirty="0" smtClean="0">
                <a:latin typeface="+mn-lt"/>
              </a:rPr>
            </a:br>
            <a:r>
              <a:rPr lang="en-GB" sz="2800" b="1" u="sng" dirty="0">
                <a:latin typeface="+mn-lt"/>
              </a:rPr>
              <a:t>Writing Attainment </a:t>
            </a:r>
            <a:r>
              <a:rPr lang="en-GB" sz="2800" b="1" u="sng" dirty="0" smtClean="0">
                <a:latin typeface="+mn-lt"/>
              </a:rPr>
              <a:t>– Progression</a:t>
            </a:r>
            <a:br>
              <a:rPr lang="en-GB" sz="2800" b="1" u="sng" dirty="0" smtClean="0">
                <a:latin typeface="+mn-lt"/>
              </a:rPr>
            </a:br>
            <a:r>
              <a:rPr lang="en-GB" sz="2800" b="1" u="sng" dirty="0">
                <a:latin typeface="+mn-lt"/>
              </a:rPr>
              <a:t/>
            </a:r>
            <a:br>
              <a:rPr lang="en-GB" sz="2800" b="1" u="sng" dirty="0">
                <a:latin typeface="+mn-lt"/>
              </a:rPr>
            </a:br>
            <a:endParaRPr lang="en-GB" sz="2800" b="1" dirty="0">
              <a:latin typeface="+mn-lt"/>
            </a:endParaRPr>
          </a:p>
        </p:txBody>
      </p:sp>
      <p:pic>
        <p:nvPicPr>
          <p:cNvPr id="4" name="Picture 3">
            <a:extLst>
              <a:ext uri="{FF2B5EF4-FFF2-40B4-BE49-F238E27FC236}">
                <a16:creationId xmlns:a16="http://schemas.microsoft.com/office/drawing/2014/main" id="{F0AF5E37-ACC6-16B0-8CC7-B0B250D4F5E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8867" y="232248"/>
            <a:ext cx="569742" cy="672612"/>
          </a:xfrm>
          <a:prstGeom prst="rect">
            <a:avLst/>
          </a:prstGeom>
          <a:noFill/>
          <a:ln>
            <a:noFill/>
          </a:ln>
        </p:spPr>
      </p:pic>
      <p:graphicFrame>
        <p:nvGraphicFramePr>
          <p:cNvPr id="7" name="Content Placeholder 6"/>
          <p:cNvGraphicFramePr>
            <a:graphicFrameLocks noGrp="1"/>
          </p:cNvGraphicFramePr>
          <p:nvPr>
            <p:ph idx="1"/>
            <p:extLst>
              <p:ext uri="{D42A27DB-BD31-4B8C-83A1-F6EECF244321}">
                <p14:modId xmlns:p14="http://schemas.microsoft.com/office/powerpoint/2010/main" val="2944227228"/>
              </p:ext>
            </p:extLst>
          </p:nvPr>
        </p:nvGraphicFramePr>
        <p:xfrm>
          <a:off x="318365" y="904860"/>
          <a:ext cx="11555266" cy="5894669"/>
        </p:xfrm>
        <a:graphic>
          <a:graphicData uri="http://schemas.openxmlformats.org/drawingml/2006/table">
            <a:tbl>
              <a:tblPr firstRow="1" firstCol="1" bandRow="1">
                <a:tableStyleId>{B301B821-A1FF-4177-AEE7-76D212191A09}</a:tableStyleId>
              </a:tblPr>
              <a:tblGrid>
                <a:gridCol w="1078856">
                  <a:extLst>
                    <a:ext uri="{9D8B030D-6E8A-4147-A177-3AD203B41FA5}">
                      <a16:colId xmlns:a16="http://schemas.microsoft.com/office/drawing/2014/main" val="1271679066"/>
                    </a:ext>
                  </a:extLst>
                </a:gridCol>
                <a:gridCol w="1496630">
                  <a:extLst>
                    <a:ext uri="{9D8B030D-6E8A-4147-A177-3AD203B41FA5}">
                      <a16:colId xmlns:a16="http://schemas.microsoft.com/office/drawing/2014/main" val="2204526358"/>
                    </a:ext>
                  </a:extLst>
                </a:gridCol>
                <a:gridCol w="1496630">
                  <a:extLst>
                    <a:ext uri="{9D8B030D-6E8A-4147-A177-3AD203B41FA5}">
                      <a16:colId xmlns:a16="http://schemas.microsoft.com/office/drawing/2014/main" val="4278348518"/>
                    </a:ext>
                  </a:extLst>
                </a:gridCol>
                <a:gridCol w="1496630">
                  <a:extLst>
                    <a:ext uri="{9D8B030D-6E8A-4147-A177-3AD203B41FA5}">
                      <a16:colId xmlns:a16="http://schemas.microsoft.com/office/drawing/2014/main" val="2640120905"/>
                    </a:ext>
                  </a:extLst>
                </a:gridCol>
                <a:gridCol w="1496630">
                  <a:extLst>
                    <a:ext uri="{9D8B030D-6E8A-4147-A177-3AD203B41FA5}">
                      <a16:colId xmlns:a16="http://schemas.microsoft.com/office/drawing/2014/main" val="3175526291"/>
                    </a:ext>
                  </a:extLst>
                </a:gridCol>
                <a:gridCol w="1496630">
                  <a:extLst>
                    <a:ext uri="{9D8B030D-6E8A-4147-A177-3AD203B41FA5}">
                      <a16:colId xmlns:a16="http://schemas.microsoft.com/office/drawing/2014/main" val="1426912669"/>
                    </a:ext>
                  </a:extLst>
                </a:gridCol>
                <a:gridCol w="1498366">
                  <a:extLst>
                    <a:ext uri="{9D8B030D-6E8A-4147-A177-3AD203B41FA5}">
                      <a16:colId xmlns:a16="http://schemas.microsoft.com/office/drawing/2014/main" val="3084917042"/>
                    </a:ext>
                  </a:extLst>
                </a:gridCol>
                <a:gridCol w="1494894">
                  <a:extLst>
                    <a:ext uri="{9D8B030D-6E8A-4147-A177-3AD203B41FA5}">
                      <a16:colId xmlns:a16="http://schemas.microsoft.com/office/drawing/2014/main" val="2864879872"/>
                    </a:ext>
                  </a:extLst>
                </a:gridCol>
              </a:tblGrid>
              <a:tr h="350357">
                <a:tc>
                  <a:txBody>
                    <a:bodyPr/>
                    <a:lstStyle/>
                    <a:p>
                      <a:pPr algn="ctr">
                        <a:lnSpc>
                          <a:spcPct val="107000"/>
                        </a:lnSpc>
                        <a:spcAft>
                          <a:spcPts val="0"/>
                        </a:spcAft>
                      </a:pPr>
                      <a:r>
                        <a:rPr lang="en-GB" sz="1200" b="1" dirty="0">
                          <a:effectLst/>
                          <a:latin typeface="Arial" panose="020B0604020202020204" pitchFamily="34" charset="0"/>
                          <a:ea typeface="Arial" panose="020B0604020202020204" pitchFamily="34" charset="0"/>
                        </a:rPr>
                        <a:t>Writing skill</a:t>
                      </a:r>
                      <a:endParaRPr lang="en-GB" sz="1100" dirty="0">
                        <a:effectLst/>
                        <a:latin typeface="Calibri" panose="020F0502020204030204" pitchFamily="34" charset="0"/>
                        <a:ea typeface="Calibri" panose="020F0502020204030204" pitchFamily="34" charset="0"/>
                      </a:endParaRPr>
                    </a:p>
                  </a:txBody>
                  <a:tcPr marL="73025" marR="73025" marT="0" marB="0" anchor="ctr"/>
                </a:tc>
                <a:tc>
                  <a:txBody>
                    <a:bodyPr/>
                    <a:lstStyle/>
                    <a:p>
                      <a:pPr algn="ctr">
                        <a:lnSpc>
                          <a:spcPct val="107000"/>
                        </a:lnSpc>
                        <a:spcAft>
                          <a:spcPts val="0"/>
                        </a:spcAft>
                      </a:pPr>
                      <a:r>
                        <a:rPr lang="en-GB" sz="1200" b="1" dirty="0">
                          <a:effectLst/>
                          <a:latin typeface="Arial" panose="020B0604020202020204" pitchFamily="34" charset="0"/>
                          <a:ea typeface="Arial" panose="020B0604020202020204" pitchFamily="34" charset="0"/>
                        </a:rPr>
                        <a:t>EYFS</a:t>
                      </a:r>
                      <a:endParaRPr lang="en-GB" sz="1100" dirty="0">
                        <a:effectLst/>
                        <a:latin typeface="Calibri" panose="020F0502020204030204" pitchFamily="34" charset="0"/>
                        <a:ea typeface="Calibri" panose="020F0502020204030204" pitchFamily="34" charset="0"/>
                      </a:endParaRPr>
                    </a:p>
                  </a:txBody>
                  <a:tcPr marL="73025" marR="73025" marT="0" marB="0" anchor="ctr"/>
                </a:tc>
                <a:tc>
                  <a:txBody>
                    <a:bodyPr/>
                    <a:lstStyle/>
                    <a:p>
                      <a:pPr algn="ctr">
                        <a:lnSpc>
                          <a:spcPct val="107000"/>
                        </a:lnSpc>
                        <a:spcAft>
                          <a:spcPts val="0"/>
                        </a:spcAft>
                      </a:pPr>
                      <a:r>
                        <a:rPr lang="en-GB" sz="1200" b="1" dirty="0">
                          <a:effectLst/>
                          <a:latin typeface="Arial" panose="020B0604020202020204" pitchFamily="34" charset="0"/>
                          <a:ea typeface="Arial" panose="020B0604020202020204" pitchFamily="34" charset="0"/>
                        </a:rPr>
                        <a:t>Year 1</a:t>
                      </a:r>
                      <a:endParaRPr lang="en-GB" sz="1100" dirty="0">
                        <a:effectLst/>
                        <a:latin typeface="Calibri" panose="020F0502020204030204" pitchFamily="34" charset="0"/>
                        <a:ea typeface="Calibri" panose="020F0502020204030204" pitchFamily="34" charset="0"/>
                      </a:endParaRPr>
                    </a:p>
                  </a:txBody>
                  <a:tcPr marL="73025" marR="73025" marT="0" marB="0" anchor="ctr"/>
                </a:tc>
                <a:tc>
                  <a:txBody>
                    <a:bodyPr/>
                    <a:lstStyle/>
                    <a:p>
                      <a:pPr algn="ctr">
                        <a:lnSpc>
                          <a:spcPct val="107000"/>
                        </a:lnSpc>
                        <a:spcAft>
                          <a:spcPts val="0"/>
                        </a:spcAft>
                      </a:pPr>
                      <a:r>
                        <a:rPr lang="en-GB" sz="1200" b="1">
                          <a:effectLst/>
                          <a:latin typeface="Arial" panose="020B0604020202020204" pitchFamily="34" charset="0"/>
                          <a:ea typeface="Arial" panose="020B0604020202020204" pitchFamily="34" charset="0"/>
                        </a:rPr>
                        <a:t>Year 2</a:t>
                      </a:r>
                      <a:endParaRPr lang="en-GB" sz="1100">
                        <a:effectLst/>
                        <a:latin typeface="Calibri" panose="020F0502020204030204" pitchFamily="34" charset="0"/>
                        <a:ea typeface="Calibri" panose="020F0502020204030204" pitchFamily="34" charset="0"/>
                      </a:endParaRPr>
                    </a:p>
                  </a:txBody>
                  <a:tcPr marL="73025" marR="73025" marT="0" marB="0" anchor="ctr"/>
                </a:tc>
                <a:tc>
                  <a:txBody>
                    <a:bodyPr/>
                    <a:lstStyle/>
                    <a:p>
                      <a:pPr algn="ctr">
                        <a:lnSpc>
                          <a:spcPct val="107000"/>
                        </a:lnSpc>
                        <a:spcAft>
                          <a:spcPts val="0"/>
                        </a:spcAft>
                      </a:pPr>
                      <a:r>
                        <a:rPr lang="en-GB" sz="1200" b="1">
                          <a:effectLst/>
                          <a:latin typeface="Arial" panose="020B0604020202020204" pitchFamily="34" charset="0"/>
                          <a:ea typeface="Arial" panose="020B0604020202020204" pitchFamily="34" charset="0"/>
                        </a:rPr>
                        <a:t>Year 3</a:t>
                      </a:r>
                      <a:endParaRPr lang="en-GB" sz="1100">
                        <a:effectLst/>
                        <a:latin typeface="Calibri" panose="020F0502020204030204" pitchFamily="34" charset="0"/>
                        <a:ea typeface="Calibri" panose="020F0502020204030204" pitchFamily="34" charset="0"/>
                      </a:endParaRPr>
                    </a:p>
                  </a:txBody>
                  <a:tcPr marL="73025" marR="73025" marT="0" marB="0" anchor="ctr"/>
                </a:tc>
                <a:tc>
                  <a:txBody>
                    <a:bodyPr/>
                    <a:lstStyle/>
                    <a:p>
                      <a:pPr algn="ctr">
                        <a:lnSpc>
                          <a:spcPct val="107000"/>
                        </a:lnSpc>
                        <a:spcAft>
                          <a:spcPts val="0"/>
                        </a:spcAft>
                      </a:pPr>
                      <a:r>
                        <a:rPr lang="en-GB" sz="1200" b="1">
                          <a:effectLst/>
                          <a:latin typeface="Arial" panose="020B0604020202020204" pitchFamily="34" charset="0"/>
                          <a:ea typeface="Arial" panose="020B0604020202020204" pitchFamily="34" charset="0"/>
                        </a:rPr>
                        <a:t>Year 4</a:t>
                      </a:r>
                      <a:endParaRPr lang="en-GB" sz="1100">
                        <a:effectLst/>
                        <a:latin typeface="Calibri" panose="020F0502020204030204" pitchFamily="34" charset="0"/>
                        <a:ea typeface="Calibri" panose="020F0502020204030204" pitchFamily="34" charset="0"/>
                      </a:endParaRPr>
                    </a:p>
                  </a:txBody>
                  <a:tcPr marL="73025" marR="73025" marT="0" marB="0" anchor="ctr"/>
                </a:tc>
                <a:tc>
                  <a:txBody>
                    <a:bodyPr/>
                    <a:lstStyle/>
                    <a:p>
                      <a:pPr algn="ctr">
                        <a:lnSpc>
                          <a:spcPct val="107000"/>
                        </a:lnSpc>
                        <a:spcAft>
                          <a:spcPts val="0"/>
                        </a:spcAft>
                      </a:pPr>
                      <a:r>
                        <a:rPr lang="en-GB" sz="1200" b="1">
                          <a:effectLst/>
                          <a:latin typeface="Arial" panose="020B0604020202020204" pitchFamily="34" charset="0"/>
                          <a:ea typeface="Arial" panose="020B0604020202020204" pitchFamily="34" charset="0"/>
                        </a:rPr>
                        <a:t>Year 5</a:t>
                      </a:r>
                      <a:endParaRPr lang="en-GB" sz="1100">
                        <a:effectLst/>
                        <a:latin typeface="Calibri" panose="020F0502020204030204" pitchFamily="34" charset="0"/>
                        <a:ea typeface="Calibri" panose="020F0502020204030204" pitchFamily="34" charset="0"/>
                      </a:endParaRPr>
                    </a:p>
                  </a:txBody>
                  <a:tcPr marL="73025" marR="73025" marT="0" marB="0" anchor="ctr"/>
                </a:tc>
                <a:tc>
                  <a:txBody>
                    <a:bodyPr/>
                    <a:lstStyle/>
                    <a:p>
                      <a:pPr algn="ctr">
                        <a:lnSpc>
                          <a:spcPct val="107000"/>
                        </a:lnSpc>
                        <a:spcAft>
                          <a:spcPts val="0"/>
                        </a:spcAft>
                      </a:pPr>
                      <a:r>
                        <a:rPr lang="en-GB" sz="1200" b="1">
                          <a:effectLst/>
                          <a:latin typeface="Arial" panose="020B0604020202020204" pitchFamily="34" charset="0"/>
                          <a:ea typeface="Arial" panose="020B0604020202020204" pitchFamily="34" charset="0"/>
                        </a:rPr>
                        <a:t>Year 6</a:t>
                      </a:r>
                      <a:endParaRPr lang="en-GB" sz="1100">
                        <a:effectLst/>
                        <a:latin typeface="Calibri" panose="020F0502020204030204" pitchFamily="34" charset="0"/>
                        <a:ea typeface="Calibri" panose="020F0502020204030204" pitchFamily="34" charset="0"/>
                      </a:endParaRPr>
                    </a:p>
                  </a:txBody>
                  <a:tcPr marL="73025" marR="73025" marT="0" marB="0" anchor="ctr"/>
                </a:tc>
                <a:extLst>
                  <a:ext uri="{0D108BD9-81ED-4DB2-BD59-A6C34878D82A}">
                    <a16:rowId xmlns:a16="http://schemas.microsoft.com/office/drawing/2014/main" val="2327337328"/>
                  </a:ext>
                </a:extLst>
              </a:tr>
              <a:tr h="2274046">
                <a:tc>
                  <a:txBody>
                    <a:bodyPr/>
                    <a:lstStyle/>
                    <a:p>
                      <a:pPr>
                        <a:lnSpc>
                          <a:spcPct val="107000"/>
                        </a:lnSpc>
                        <a:spcAft>
                          <a:spcPts val="0"/>
                        </a:spcAft>
                      </a:pPr>
                      <a:r>
                        <a:rPr lang="en-GB" sz="1000" b="1" dirty="0">
                          <a:effectLst/>
                          <a:latin typeface="Arial" panose="020B0604020202020204" pitchFamily="34" charset="0"/>
                          <a:ea typeface="Calibri" panose="020F0502020204030204" pitchFamily="34" charset="0"/>
                        </a:rPr>
                        <a:t>2) Applying</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b="1" dirty="0">
                          <a:effectLst/>
                          <a:latin typeface="Arial" panose="020B0604020202020204" pitchFamily="34" charset="0"/>
                          <a:ea typeface="Calibri" panose="020F0502020204030204" pitchFamily="34" charset="0"/>
                        </a:rPr>
                        <a:t>spelling and</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b="1" dirty="0" smtClean="0">
                          <a:effectLst/>
                          <a:latin typeface="Arial" panose="020B0604020202020204" pitchFamily="34" charset="0"/>
                          <a:ea typeface="Calibri" panose="020F0502020204030204" pitchFamily="34" charset="0"/>
                        </a:rPr>
                        <a:t>Phonics contd.</a:t>
                      </a:r>
                      <a:endParaRPr lang="en-GB" sz="1000" dirty="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endParaRPr lang="en-GB" sz="1000" dirty="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dirty="0" smtClean="0">
                          <a:effectLst/>
                          <a:latin typeface="Arial" panose="020B0604020202020204" pitchFamily="34" charset="0"/>
                          <a:ea typeface="Calibri" panose="020F0502020204030204" pitchFamily="34" charset="0"/>
                        </a:rPr>
                        <a:t>  I can use the suffix –</a:t>
                      </a:r>
                      <a:r>
                        <a:rPr lang="en-GB" sz="1000" dirty="0" err="1" smtClean="0">
                          <a:effectLst/>
                          <a:latin typeface="Arial" panose="020B0604020202020204" pitchFamily="34" charset="0"/>
                          <a:ea typeface="Calibri" panose="020F0502020204030204" pitchFamily="34" charset="0"/>
                        </a:rPr>
                        <a:t>ing</a:t>
                      </a:r>
                      <a:r>
                        <a:rPr lang="en-GB" sz="1000" dirty="0" smtClean="0">
                          <a:effectLst/>
                          <a:latin typeface="Arial" panose="020B0604020202020204" pitchFamily="34" charset="0"/>
                          <a:ea typeface="Calibri" panose="020F0502020204030204" pitchFamily="34" charset="0"/>
                        </a:rPr>
                        <a:t>, -</a:t>
                      </a:r>
                      <a:r>
                        <a:rPr lang="en-GB" sz="1000" dirty="0" err="1" smtClean="0">
                          <a:effectLst/>
                          <a:latin typeface="Arial" panose="020B0604020202020204" pitchFamily="34" charset="0"/>
                          <a:ea typeface="Calibri" panose="020F0502020204030204" pitchFamily="34" charset="0"/>
                        </a:rPr>
                        <a:t>ed</a:t>
                      </a:r>
                      <a:r>
                        <a:rPr lang="en-GB" sz="1000" dirty="0" smtClean="0">
                          <a:effectLst/>
                          <a:latin typeface="Arial" panose="020B0604020202020204" pitchFamily="34" charset="0"/>
                          <a:ea typeface="Calibri" panose="020F0502020204030204" pitchFamily="34" charset="0"/>
                        </a:rPr>
                        <a:t> and –</a:t>
                      </a:r>
                      <a:r>
                        <a:rPr lang="en-GB" sz="1000" dirty="0" err="1" smtClean="0">
                          <a:effectLst/>
                          <a:latin typeface="Arial" panose="020B0604020202020204" pitchFamily="34" charset="0"/>
                          <a:ea typeface="Calibri" panose="020F0502020204030204" pitchFamily="34" charset="0"/>
                        </a:rPr>
                        <a:t>est</a:t>
                      </a:r>
                      <a:r>
                        <a:rPr lang="en-GB" sz="1000" dirty="0" smtClean="0">
                          <a:effectLst/>
                          <a:latin typeface="Arial" panose="020B0604020202020204" pitchFamily="34" charset="0"/>
                          <a:ea typeface="Calibri" panose="020F0502020204030204" pitchFamily="34" charset="0"/>
                        </a:rPr>
                        <a:t> where no change is needed for the spelling of the root word. </a:t>
                      </a:r>
                      <a:endParaRPr lang="en-GB" sz="1000" dirty="0" smtClean="0">
                        <a:effectLst/>
                        <a:latin typeface="Calibri" panose="020F0502020204030204" pitchFamily="34" charset="0"/>
                        <a:ea typeface="Calibri" panose="020F0502020204030204" pitchFamily="34" charset="0"/>
                      </a:endParaRPr>
                    </a:p>
                    <a:p>
                      <a:pPr>
                        <a:lnSpc>
                          <a:spcPct val="107000"/>
                        </a:lnSpc>
                        <a:spcAft>
                          <a:spcPts val="0"/>
                        </a:spcAft>
                      </a:pPr>
                      <a:r>
                        <a:rPr lang="en-GB" sz="1000" dirty="0" smtClean="0">
                          <a:effectLst/>
                          <a:latin typeface="Arial" panose="020B0604020202020204" pitchFamily="34" charset="0"/>
                          <a:ea typeface="Calibri" panose="020F0502020204030204" pitchFamily="34" charset="0"/>
                        </a:rPr>
                        <a:t> </a:t>
                      </a:r>
                      <a:endParaRPr lang="en-GB" sz="1000" dirty="0" smtClean="0">
                        <a:effectLst/>
                        <a:latin typeface="Calibri" panose="020F0502020204030204" pitchFamily="34" charset="0"/>
                        <a:ea typeface="Calibri" panose="020F0502020204030204" pitchFamily="34" charset="0"/>
                      </a:endParaRPr>
                    </a:p>
                    <a:p>
                      <a:pPr>
                        <a:lnSpc>
                          <a:spcPct val="107000"/>
                        </a:lnSpc>
                        <a:spcAft>
                          <a:spcPts val="0"/>
                        </a:spcAft>
                      </a:pPr>
                      <a:r>
                        <a:rPr lang="en-GB" sz="1000" dirty="0" smtClean="0">
                          <a:effectLst/>
                          <a:latin typeface="Arial" panose="020B0604020202020204" pitchFamily="34" charset="0"/>
                          <a:ea typeface="Calibri" panose="020F0502020204030204" pitchFamily="34" charset="0"/>
                        </a:rPr>
                        <a:t>I can name letters of the alphabet in order and use letter names to distinguish between alternative spellings of the same sound.</a:t>
                      </a:r>
                      <a:endParaRPr lang="en-GB" sz="1000" dirty="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dirty="0" smtClean="0">
                          <a:effectLst/>
                          <a:latin typeface="Arial" panose="020B0604020202020204" pitchFamily="34" charset="0"/>
                          <a:ea typeface="Calibri" panose="020F0502020204030204" pitchFamily="34" charset="0"/>
                        </a:rPr>
                        <a:t>I </a:t>
                      </a:r>
                      <a:r>
                        <a:rPr lang="en-GB" sz="1000" dirty="0">
                          <a:effectLst/>
                          <a:latin typeface="Arial" panose="020B0604020202020204" pitchFamily="34" charset="0"/>
                          <a:ea typeface="Calibri" panose="020F0502020204030204" pitchFamily="34" charset="0"/>
                        </a:rPr>
                        <a:t>can spell common exception words correctly.</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learn to spell words with contracted forms.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spell words with the possessive apostrophe, </a:t>
                      </a:r>
                      <a:endParaRPr lang="en-GB" sz="1000" dirty="0">
                        <a:effectLst/>
                        <a:latin typeface="Calibri" panose="020F0502020204030204" pitchFamily="34" charset="0"/>
                        <a:ea typeface="Calibri" panose="020F0502020204030204" pitchFamily="34" charset="0"/>
                      </a:endParaRPr>
                    </a:p>
                  </a:txBody>
                  <a:tcPr marL="73025" marR="73025" marT="0" marB="0"/>
                </a:tc>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GB" sz="1000" dirty="0">
                          <a:effectLst/>
                          <a:latin typeface="Arial" panose="020B0604020202020204" pitchFamily="34" charset="0"/>
                          <a:ea typeface="Calibri" panose="020F0502020204030204" pitchFamily="34" charset="0"/>
                        </a:rPr>
                        <a:t> </a:t>
                      </a:r>
                      <a:r>
                        <a:rPr lang="en-GB" sz="1000" dirty="0" smtClean="0">
                          <a:effectLst/>
                          <a:latin typeface="Arial" panose="020B0604020202020204" pitchFamily="34" charset="0"/>
                          <a:ea typeface="Calibri" panose="020F0502020204030204" pitchFamily="34" charset="0"/>
                        </a:rPr>
                        <a:t>I </a:t>
                      </a:r>
                      <a:r>
                        <a:rPr lang="en-GB" sz="1000" dirty="0">
                          <a:effectLst/>
                          <a:latin typeface="Arial" panose="020B0604020202020204" pitchFamily="34" charset="0"/>
                          <a:ea typeface="Calibri" panose="020F0502020204030204" pitchFamily="34" charset="0"/>
                        </a:rPr>
                        <a:t>can place the possessive apostrophe accurately (singular) and begin to use it for irregular plurals. E.g. children’s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spell the Year 3 words correctly.</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begin to use the first two or three letters in a word to check its spelling in a dictionary. </a:t>
                      </a:r>
                      <a:endParaRPr lang="en-GB" sz="1000" dirty="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dirty="0" smtClean="0">
                          <a:effectLst/>
                          <a:latin typeface="Arial" panose="020B0604020202020204" pitchFamily="34" charset="0"/>
                          <a:ea typeface="Calibri" panose="020F0502020204030204" pitchFamily="34" charset="0"/>
                        </a:rPr>
                        <a:t>I </a:t>
                      </a:r>
                      <a:r>
                        <a:rPr lang="en-GB" sz="1000" dirty="0">
                          <a:effectLst/>
                          <a:latin typeface="Arial" panose="020B0604020202020204" pitchFamily="34" charset="0"/>
                          <a:ea typeface="Calibri" panose="020F0502020204030204" pitchFamily="34" charset="0"/>
                        </a:rPr>
                        <a:t>can place the possessive apostrophe accurately (singular) and begin to use it for irregular plurals. E.g. children’s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spell the Year 4 words correctly.</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use the first two or three letters in a word to check its spelling in a dictionary</a:t>
                      </a:r>
                      <a:r>
                        <a:rPr lang="en-GB" sz="1000" dirty="0" smtClean="0">
                          <a:effectLst/>
                          <a:latin typeface="Arial" panose="020B0604020202020204" pitchFamily="34" charset="0"/>
                          <a:ea typeface="Calibri" panose="020F0502020204030204" pitchFamily="34" charset="0"/>
                        </a:rPr>
                        <a:t>.</a:t>
                      </a:r>
                    </a:p>
                  </a:txBody>
                  <a:tcPr marL="73025" marR="73025" marT="0" marB="0"/>
                </a:tc>
                <a:tc>
                  <a:txBody>
                    <a:bodyPr/>
                    <a:lstStyle/>
                    <a:p>
                      <a:pPr>
                        <a:lnSpc>
                          <a:spcPct val="107000"/>
                        </a:lnSpc>
                        <a:spcAft>
                          <a:spcPts val="0"/>
                        </a:spcAft>
                      </a:pPr>
                      <a:r>
                        <a:rPr lang="en-GB" sz="1000" dirty="0">
                          <a:effectLst/>
                          <a:latin typeface="Arial" panose="020B0604020202020204" pitchFamily="34" charset="0"/>
                          <a:ea typeface="Calibri" panose="020F0502020204030204" pitchFamily="34" charset="0"/>
                        </a:rPr>
                        <a:t> </a:t>
                      </a:r>
                      <a:r>
                        <a:rPr lang="en-GB" sz="1000" dirty="0" smtClean="0">
                          <a:effectLst/>
                          <a:latin typeface="Arial" panose="020B0604020202020204" pitchFamily="34" charset="0"/>
                          <a:ea typeface="Calibri" panose="020F0502020204030204" pitchFamily="34" charset="0"/>
                        </a:rPr>
                        <a:t>I can spell the Year 5 words correctly.</a:t>
                      </a:r>
                    </a:p>
                    <a:p>
                      <a:pPr>
                        <a:lnSpc>
                          <a:spcPct val="107000"/>
                        </a:lnSpc>
                        <a:spcAft>
                          <a:spcPts val="0"/>
                        </a:spcAft>
                      </a:pPr>
                      <a:endParaRPr lang="en-GB" sz="1000" dirty="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endParaRPr lang="en-GB" sz="1000" dirty="0">
                        <a:effectLst/>
                        <a:latin typeface="Calibri" panose="020F0502020204030204" pitchFamily="34" charset="0"/>
                        <a:ea typeface="Calibri" panose="020F0502020204030204" pitchFamily="34" charset="0"/>
                      </a:endParaRPr>
                    </a:p>
                  </a:txBody>
                  <a:tcPr marL="73025" marR="73025" marT="0" marB="0"/>
                </a:tc>
                <a:extLst>
                  <a:ext uri="{0D108BD9-81ED-4DB2-BD59-A6C34878D82A}">
                    <a16:rowId xmlns:a16="http://schemas.microsoft.com/office/drawing/2014/main" val="327083933"/>
                  </a:ext>
                </a:extLst>
              </a:tr>
              <a:tr h="1112784">
                <a:tc>
                  <a:txBody>
                    <a:bodyPr/>
                    <a:lstStyle/>
                    <a:p>
                      <a:pPr>
                        <a:lnSpc>
                          <a:spcPct val="107000"/>
                        </a:lnSpc>
                        <a:spcAft>
                          <a:spcPts val="0"/>
                        </a:spcAft>
                      </a:pPr>
                      <a:r>
                        <a:rPr lang="en-GB" sz="1000" b="1" dirty="0">
                          <a:effectLst/>
                          <a:latin typeface="Arial" panose="020B0604020202020204" pitchFamily="34" charset="0"/>
                          <a:ea typeface="Calibri" panose="020F0502020204030204" pitchFamily="34" charset="0"/>
                        </a:rPr>
                        <a:t>3) Choosing</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b="1" dirty="0">
                          <a:effectLst/>
                          <a:latin typeface="Arial" panose="020B0604020202020204" pitchFamily="34" charset="0"/>
                          <a:ea typeface="Calibri" panose="020F0502020204030204" pitchFamily="34" charset="0"/>
                        </a:rPr>
                        <a:t>words and</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b="1" dirty="0">
                          <a:effectLst/>
                          <a:latin typeface="Arial" panose="020B0604020202020204" pitchFamily="34" charset="0"/>
                          <a:ea typeface="Calibri" panose="020F0502020204030204" pitchFamily="34" charset="0"/>
                        </a:rPr>
                        <a:t>developing my</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b="1" dirty="0">
                          <a:effectLst/>
                          <a:latin typeface="Arial" panose="020B0604020202020204" pitchFamily="34" charset="0"/>
                          <a:ea typeface="Calibri" panose="020F0502020204030204" pitchFamily="34" charset="0"/>
                        </a:rPr>
                        <a:t>vocabulary</a:t>
                      </a:r>
                      <a:endParaRPr lang="en-GB" sz="1000" dirty="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dirty="0">
                          <a:effectLst/>
                          <a:latin typeface="Arial" panose="020B0604020202020204" pitchFamily="34" charset="0"/>
                          <a:ea typeface="Calibri" panose="020F0502020204030204" pitchFamily="34" charset="0"/>
                        </a:rPr>
                        <a:t>I can choose words for events that have happened, are happening now and will happen.</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use words I have heard in books and discussions.</a:t>
                      </a:r>
                      <a:endParaRPr lang="en-GB" sz="1000" dirty="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dirty="0">
                          <a:effectLst/>
                          <a:latin typeface="Arial" panose="020B0604020202020204" pitchFamily="34" charset="0"/>
                          <a:ea typeface="Calibri" panose="020F0502020204030204" pitchFamily="34" charset="0"/>
                        </a:rPr>
                        <a:t>I can learn new words from my reading and listening.</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begin to use these new words in my writing.</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dirty="0">
                          <a:effectLst/>
                          <a:latin typeface="Arial" panose="020B0604020202020204" pitchFamily="34" charset="0"/>
                          <a:ea typeface="Calibri" panose="020F0502020204030204" pitchFamily="34" charset="0"/>
                        </a:rPr>
                        <a:t>I can use adjectives in noun phrases.</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learn and use new words in my writing effectively.</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dirty="0">
                          <a:effectLst/>
                          <a:latin typeface="Arial" panose="020B0604020202020204" pitchFamily="34" charset="0"/>
                          <a:ea typeface="Calibri" panose="020F0502020204030204" pitchFamily="34" charset="0"/>
                        </a:rPr>
                        <a:t>I can use synonyms for commonly used words, e.g. said, big.</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use adjectives and adverbs correctly to give description.</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use a dictionary and thesaurus with support.</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begin to use the present perfect form.</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dirty="0">
                          <a:effectLst/>
                          <a:latin typeface="Arial" panose="020B0604020202020204" pitchFamily="34" charset="0"/>
                          <a:ea typeface="Calibri" panose="020F0502020204030204" pitchFamily="34" charset="0"/>
                        </a:rPr>
                        <a:t>I can use the present perfect form of verbs correctly.</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choose nouns or pronouns appropriately for clarity and to avoid repetition.</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use a dictionary and thesaurus to develop my vocabulary</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Arial" panose="020B0604020202020204" pitchFamily="34" charset="0"/>
                        </a:rPr>
                        <a:t> </a:t>
                      </a:r>
                      <a:endParaRPr lang="en-GB" sz="1000" dirty="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dirty="0">
                          <a:effectLst/>
                          <a:latin typeface="Arial" panose="020B0604020202020204" pitchFamily="34" charset="0"/>
                          <a:ea typeface="Calibri" panose="020F0502020204030204" pitchFamily="34" charset="0"/>
                        </a:rPr>
                        <a:t>I can confidently use a thesaurus and dictionary to check meanings.</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recognise expanded noun phrases and use them in my writing.</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recognise and use modal verbs.</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recognise and use adverbs to indicate degree of possibility.</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recognise and use relative pronouns and relative clauses</a:t>
                      </a:r>
                      <a:r>
                        <a:rPr lang="en-GB" sz="1000" dirty="0" smtClean="0">
                          <a:effectLst/>
                          <a:latin typeface="Arial" panose="020B0604020202020204" pitchFamily="34" charset="0"/>
                          <a:ea typeface="Calibri" panose="020F0502020204030204" pitchFamily="34" charset="0"/>
                        </a:rPr>
                        <a:t>.</a:t>
                      </a:r>
                    </a:p>
                  </a:txBody>
                  <a:tcPr marL="73025" marR="73025" marT="0" marB="0"/>
                </a:tc>
                <a:tc>
                  <a:txBody>
                    <a:bodyPr/>
                    <a:lstStyle/>
                    <a:p>
                      <a:pPr>
                        <a:lnSpc>
                          <a:spcPct val="107000"/>
                        </a:lnSpc>
                        <a:spcAft>
                          <a:spcPts val="0"/>
                        </a:spcAft>
                      </a:pPr>
                      <a:r>
                        <a:rPr lang="en-GB" sz="1000" dirty="0">
                          <a:effectLst/>
                          <a:latin typeface="Arial" panose="020B0604020202020204" pitchFamily="34" charset="0"/>
                          <a:ea typeface="Calibri" panose="020F0502020204030204" pitchFamily="34" charset="0"/>
                        </a:rPr>
                        <a:t>I can use and identify modal verbs and adverbs to show degrees of possibility and explain their effect.</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confidently select and use interesting and appropriate vocabulary for specific genres.</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confidently recognise and use expanded noun phrases to develop description.</a:t>
                      </a:r>
                      <a:endParaRPr lang="en-GB" sz="1000" dirty="0">
                        <a:effectLst/>
                        <a:latin typeface="Calibri" panose="020F0502020204030204" pitchFamily="34" charset="0"/>
                        <a:ea typeface="Calibri" panose="020F0502020204030204" pitchFamily="34" charset="0"/>
                      </a:endParaRPr>
                    </a:p>
                  </a:txBody>
                  <a:tcPr marL="73025" marR="73025" marT="0" marB="0"/>
                </a:tc>
                <a:extLst>
                  <a:ext uri="{0D108BD9-81ED-4DB2-BD59-A6C34878D82A}">
                    <a16:rowId xmlns:a16="http://schemas.microsoft.com/office/drawing/2014/main" val="1507772403"/>
                  </a:ext>
                </a:extLst>
              </a:tr>
            </a:tbl>
          </a:graphicData>
        </a:graphic>
      </p:graphicFrame>
    </p:spTree>
    <p:extLst>
      <p:ext uri="{BB962C8B-B14F-4D97-AF65-F5344CB8AC3E}">
        <p14:creationId xmlns:p14="http://schemas.microsoft.com/office/powerpoint/2010/main" val="45077295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3567" y="305535"/>
            <a:ext cx="7244863" cy="526037"/>
          </a:xfrm>
          <a:solidFill>
            <a:schemeClr val="accent1">
              <a:lumMod val="60000"/>
              <a:lumOff val="40000"/>
            </a:schemeClr>
          </a:solidFill>
        </p:spPr>
        <p:txBody>
          <a:bodyPr>
            <a:normAutofit fontScale="90000"/>
          </a:bodyPr>
          <a:lstStyle/>
          <a:p>
            <a:pPr algn="ctr"/>
            <a:r>
              <a:rPr lang="en-GB" sz="2800" b="1" u="sng" dirty="0">
                <a:latin typeface="+mn-lt"/>
              </a:rPr>
              <a:t/>
            </a:r>
            <a:br>
              <a:rPr lang="en-GB" sz="2800" b="1" u="sng" dirty="0">
                <a:latin typeface="+mn-lt"/>
              </a:rPr>
            </a:br>
            <a:r>
              <a:rPr lang="en-GB" sz="2800" b="1" u="sng" dirty="0" smtClean="0">
                <a:latin typeface="+mn-lt"/>
              </a:rPr>
              <a:t/>
            </a:r>
            <a:br>
              <a:rPr lang="en-GB" sz="2800" b="1" u="sng" dirty="0" smtClean="0">
                <a:latin typeface="+mn-lt"/>
              </a:rPr>
            </a:br>
            <a:r>
              <a:rPr lang="en-GB" sz="2800" b="1" u="sng" dirty="0">
                <a:latin typeface="+mn-lt"/>
              </a:rPr>
              <a:t>Writing Attainment - Progression</a:t>
            </a:r>
            <a:r>
              <a:rPr lang="en-GB" sz="2800" b="1" u="sng" dirty="0" smtClean="0">
                <a:latin typeface="+mn-lt"/>
              </a:rPr>
              <a:t/>
            </a:r>
            <a:br>
              <a:rPr lang="en-GB" sz="2800" b="1" u="sng" dirty="0" smtClean="0">
                <a:latin typeface="+mn-lt"/>
              </a:rPr>
            </a:br>
            <a:r>
              <a:rPr lang="en-GB" sz="2800" b="1" u="sng" dirty="0" smtClean="0">
                <a:latin typeface="+mn-lt"/>
              </a:rPr>
              <a:t/>
            </a:r>
            <a:br>
              <a:rPr lang="en-GB" sz="2800" b="1" u="sng" dirty="0" smtClean="0">
                <a:latin typeface="+mn-lt"/>
              </a:rPr>
            </a:br>
            <a:endParaRPr lang="en-GB" sz="2800" b="1" dirty="0">
              <a:latin typeface="+mn-lt"/>
            </a:endParaRPr>
          </a:p>
        </p:txBody>
      </p:sp>
      <p:pic>
        <p:nvPicPr>
          <p:cNvPr id="4" name="Picture 3">
            <a:extLst>
              <a:ext uri="{FF2B5EF4-FFF2-40B4-BE49-F238E27FC236}">
                <a16:creationId xmlns:a16="http://schemas.microsoft.com/office/drawing/2014/main" id="{F0AF5E37-ACC6-16B0-8CC7-B0B250D4F5E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8867" y="232248"/>
            <a:ext cx="569742" cy="672612"/>
          </a:xfrm>
          <a:prstGeom prst="rect">
            <a:avLst/>
          </a:prstGeom>
          <a:noFill/>
          <a:ln>
            <a:noFill/>
          </a:ln>
        </p:spPr>
      </p:pic>
      <p:graphicFrame>
        <p:nvGraphicFramePr>
          <p:cNvPr id="7" name="Content Placeholder 6"/>
          <p:cNvGraphicFramePr>
            <a:graphicFrameLocks noGrp="1"/>
          </p:cNvGraphicFramePr>
          <p:nvPr>
            <p:ph idx="1"/>
            <p:extLst>
              <p:ext uri="{D42A27DB-BD31-4B8C-83A1-F6EECF244321}">
                <p14:modId xmlns:p14="http://schemas.microsoft.com/office/powerpoint/2010/main" val="1870604585"/>
              </p:ext>
            </p:extLst>
          </p:nvPr>
        </p:nvGraphicFramePr>
        <p:xfrm>
          <a:off x="318365" y="1035910"/>
          <a:ext cx="11555266" cy="5791770"/>
        </p:xfrm>
        <a:graphic>
          <a:graphicData uri="http://schemas.openxmlformats.org/drawingml/2006/table">
            <a:tbl>
              <a:tblPr firstRow="1" firstCol="1" bandRow="1">
                <a:tableStyleId>{B301B821-A1FF-4177-AEE7-76D212191A09}</a:tableStyleId>
              </a:tblPr>
              <a:tblGrid>
                <a:gridCol w="1078856">
                  <a:extLst>
                    <a:ext uri="{9D8B030D-6E8A-4147-A177-3AD203B41FA5}">
                      <a16:colId xmlns:a16="http://schemas.microsoft.com/office/drawing/2014/main" val="1271679066"/>
                    </a:ext>
                  </a:extLst>
                </a:gridCol>
                <a:gridCol w="1496630">
                  <a:extLst>
                    <a:ext uri="{9D8B030D-6E8A-4147-A177-3AD203B41FA5}">
                      <a16:colId xmlns:a16="http://schemas.microsoft.com/office/drawing/2014/main" val="2204526358"/>
                    </a:ext>
                  </a:extLst>
                </a:gridCol>
                <a:gridCol w="1496630">
                  <a:extLst>
                    <a:ext uri="{9D8B030D-6E8A-4147-A177-3AD203B41FA5}">
                      <a16:colId xmlns:a16="http://schemas.microsoft.com/office/drawing/2014/main" val="4278348518"/>
                    </a:ext>
                  </a:extLst>
                </a:gridCol>
                <a:gridCol w="1496630">
                  <a:extLst>
                    <a:ext uri="{9D8B030D-6E8A-4147-A177-3AD203B41FA5}">
                      <a16:colId xmlns:a16="http://schemas.microsoft.com/office/drawing/2014/main" val="2640120905"/>
                    </a:ext>
                  </a:extLst>
                </a:gridCol>
                <a:gridCol w="1496630">
                  <a:extLst>
                    <a:ext uri="{9D8B030D-6E8A-4147-A177-3AD203B41FA5}">
                      <a16:colId xmlns:a16="http://schemas.microsoft.com/office/drawing/2014/main" val="3175526291"/>
                    </a:ext>
                  </a:extLst>
                </a:gridCol>
                <a:gridCol w="1496630">
                  <a:extLst>
                    <a:ext uri="{9D8B030D-6E8A-4147-A177-3AD203B41FA5}">
                      <a16:colId xmlns:a16="http://schemas.microsoft.com/office/drawing/2014/main" val="1426912669"/>
                    </a:ext>
                  </a:extLst>
                </a:gridCol>
                <a:gridCol w="1496630">
                  <a:extLst>
                    <a:ext uri="{9D8B030D-6E8A-4147-A177-3AD203B41FA5}">
                      <a16:colId xmlns:a16="http://schemas.microsoft.com/office/drawing/2014/main" val="3084917042"/>
                    </a:ext>
                  </a:extLst>
                </a:gridCol>
                <a:gridCol w="1496630">
                  <a:extLst>
                    <a:ext uri="{9D8B030D-6E8A-4147-A177-3AD203B41FA5}">
                      <a16:colId xmlns:a16="http://schemas.microsoft.com/office/drawing/2014/main" val="2864879872"/>
                    </a:ext>
                  </a:extLst>
                </a:gridCol>
              </a:tblGrid>
              <a:tr h="247458">
                <a:tc>
                  <a:txBody>
                    <a:bodyPr/>
                    <a:lstStyle/>
                    <a:p>
                      <a:pPr algn="ctr">
                        <a:lnSpc>
                          <a:spcPct val="107000"/>
                        </a:lnSpc>
                        <a:spcAft>
                          <a:spcPts val="0"/>
                        </a:spcAft>
                      </a:pPr>
                      <a:r>
                        <a:rPr lang="en-GB" sz="1200" b="1" dirty="0">
                          <a:effectLst/>
                          <a:latin typeface="Arial" panose="020B0604020202020204" pitchFamily="34" charset="0"/>
                          <a:ea typeface="Arial" panose="020B0604020202020204" pitchFamily="34" charset="0"/>
                        </a:rPr>
                        <a:t>Writing skill</a:t>
                      </a:r>
                      <a:endParaRPr lang="en-GB" sz="1100" dirty="0">
                        <a:effectLst/>
                        <a:latin typeface="Calibri" panose="020F0502020204030204" pitchFamily="34" charset="0"/>
                        <a:ea typeface="Calibri" panose="020F0502020204030204" pitchFamily="34" charset="0"/>
                      </a:endParaRPr>
                    </a:p>
                  </a:txBody>
                  <a:tcPr marL="73025" marR="73025" marT="0" marB="0" anchor="ctr"/>
                </a:tc>
                <a:tc>
                  <a:txBody>
                    <a:bodyPr/>
                    <a:lstStyle/>
                    <a:p>
                      <a:pPr algn="ctr">
                        <a:lnSpc>
                          <a:spcPct val="107000"/>
                        </a:lnSpc>
                        <a:spcAft>
                          <a:spcPts val="0"/>
                        </a:spcAft>
                      </a:pPr>
                      <a:r>
                        <a:rPr lang="en-GB" sz="1200" b="1" dirty="0">
                          <a:effectLst/>
                          <a:latin typeface="Arial" panose="020B0604020202020204" pitchFamily="34" charset="0"/>
                          <a:ea typeface="Arial" panose="020B0604020202020204" pitchFamily="34" charset="0"/>
                        </a:rPr>
                        <a:t>EYFS</a:t>
                      </a:r>
                      <a:endParaRPr lang="en-GB" sz="1100" dirty="0">
                        <a:effectLst/>
                        <a:latin typeface="Calibri" panose="020F0502020204030204" pitchFamily="34" charset="0"/>
                        <a:ea typeface="Calibri" panose="020F0502020204030204" pitchFamily="34" charset="0"/>
                      </a:endParaRPr>
                    </a:p>
                  </a:txBody>
                  <a:tcPr marL="73025" marR="73025" marT="0" marB="0" anchor="ctr"/>
                </a:tc>
                <a:tc>
                  <a:txBody>
                    <a:bodyPr/>
                    <a:lstStyle/>
                    <a:p>
                      <a:pPr algn="ctr">
                        <a:lnSpc>
                          <a:spcPct val="107000"/>
                        </a:lnSpc>
                        <a:spcAft>
                          <a:spcPts val="0"/>
                        </a:spcAft>
                      </a:pPr>
                      <a:r>
                        <a:rPr lang="en-GB" sz="1200" b="1" dirty="0">
                          <a:effectLst/>
                          <a:latin typeface="Arial" panose="020B0604020202020204" pitchFamily="34" charset="0"/>
                          <a:ea typeface="Arial" panose="020B0604020202020204" pitchFamily="34" charset="0"/>
                        </a:rPr>
                        <a:t>Year 1</a:t>
                      </a:r>
                      <a:endParaRPr lang="en-GB" sz="1100" dirty="0">
                        <a:effectLst/>
                        <a:latin typeface="Calibri" panose="020F0502020204030204" pitchFamily="34" charset="0"/>
                        <a:ea typeface="Calibri" panose="020F0502020204030204" pitchFamily="34" charset="0"/>
                      </a:endParaRPr>
                    </a:p>
                  </a:txBody>
                  <a:tcPr marL="73025" marR="73025" marT="0" marB="0" anchor="ctr"/>
                </a:tc>
                <a:tc>
                  <a:txBody>
                    <a:bodyPr/>
                    <a:lstStyle/>
                    <a:p>
                      <a:pPr algn="ctr">
                        <a:lnSpc>
                          <a:spcPct val="107000"/>
                        </a:lnSpc>
                        <a:spcAft>
                          <a:spcPts val="0"/>
                        </a:spcAft>
                      </a:pPr>
                      <a:r>
                        <a:rPr lang="en-GB" sz="1200" b="1">
                          <a:effectLst/>
                          <a:latin typeface="Arial" panose="020B0604020202020204" pitchFamily="34" charset="0"/>
                          <a:ea typeface="Arial" panose="020B0604020202020204" pitchFamily="34" charset="0"/>
                        </a:rPr>
                        <a:t>Year 2</a:t>
                      </a:r>
                      <a:endParaRPr lang="en-GB" sz="1100">
                        <a:effectLst/>
                        <a:latin typeface="Calibri" panose="020F0502020204030204" pitchFamily="34" charset="0"/>
                        <a:ea typeface="Calibri" panose="020F0502020204030204" pitchFamily="34" charset="0"/>
                      </a:endParaRPr>
                    </a:p>
                  </a:txBody>
                  <a:tcPr marL="73025" marR="73025" marT="0" marB="0" anchor="ctr"/>
                </a:tc>
                <a:tc>
                  <a:txBody>
                    <a:bodyPr/>
                    <a:lstStyle/>
                    <a:p>
                      <a:pPr algn="ctr">
                        <a:lnSpc>
                          <a:spcPct val="107000"/>
                        </a:lnSpc>
                        <a:spcAft>
                          <a:spcPts val="0"/>
                        </a:spcAft>
                      </a:pPr>
                      <a:r>
                        <a:rPr lang="en-GB" sz="1200" b="1">
                          <a:effectLst/>
                          <a:latin typeface="Arial" panose="020B0604020202020204" pitchFamily="34" charset="0"/>
                          <a:ea typeface="Arial" panose="020B0604020202020204" pitchFamily="34" charset="0"/>
                        </a:rPr>
                        <a:t>Year 3</a:t>
                      </a:r>
                      <a:endParaRPr lang="en-GB" sz="1100">
                        <a:effectLst/>
                        <a:latin typeface="Calibri" panose="020F0502020204030204" pitchFamily="34" charset="0"/>
                        <a:ea typeface="Calibri" panose="020F0502020204030204" pitchFamily="34" charset="0"/>
                      </a:endParaRPr>
                    </a:p>
                  </a:txBody>
                  <a:tcPr marL="73025" marR="73025" marT="0" marB="0" anchor="ctr"/>
                </a:tc>
                <a:tc>
                  <a:txBody>
                    <a:bodyPr/>
                    <a:lstStyle/>
                    <a:p>
                      <a:pPr algn="ctr">
                        <a:lnSpc>
                          <a:spcPct val="107000"/>
                        </a:lnSpc>
                        <a:spcAft>
                          <a:spcPts val="0"/>
                        </a:spcAft>
                      </a:pPr>
                      <a:r>
                        <a:rPr lang="en-GB" sz="1200" b="1">
                          <a:effectLst/>
                          <a:latin typeface="Arial" panose="020B0604020202020204" pitchFamily="34" charset="0"/>
                          <a:ea typeface="Arial" panose="020B0604020202020204" pitchFamily="34" charset="0"/>
                        </a:rPr>
                        <a:t>Year 4</a:t>
                      </a:r>
                      <a:endParaRPr lang="en-GB" sz="1100">
                        <a:effectLst/>
                        <a:latin typeface="Calibri" panose="020F0502020204030204" pitchFamily="34" charset="0"/>
                        <a:ea typeface="Calibri" panose="020F0502020204030204" pitchFamily="34" charset="0"/>
                      </a:endParaRPr>
                    </a:p>
                  </a:txBody>
                  <a:tcPr marL="73025" marR="73025" marT="0" marB="0" anchor="ctr"/>
                </a:tc>
                <a:tc>
                  <a:txBody>
                    <a:bodyPr/>
                    <a:lstStyle/>
                    <a:p>
                      <a:pPr algn="ctr">
                        <a:lnSpc>
                          <a:spcPct val="107000"/>
                        </a:lnSpc>
                        <a:spcAft>
                          <a:spcPts val="0"/>
                        </a:spcAft>
                      </a:pPr>
                      <a:r>
                        <a:rPr lang="en-GB" sz="1200" b="1">
                          <a:effectLst/>
                          <a:latin typeface="Arial" panose="020B0604020202020204" pitchFamily="34" charset="0"/>
                          <a:ea typeface="Arial" panose="020B0604020202020204" pitchFamily="34" charset="0"/>
                        </a:rPr>
                        <a:t>Year 5</a:t>
                      </a:r>
                      <a:endParaRPr lang="en-GB" sz="1100">
                        <a:effectLst/>
                        <a:latin typeface="Calibri" panose="020F0502020204030204" pitchFamily="34" charset="0"/>
                        <a:ea typeface="Calibri" panose="020F0502020204030204" pitchFamily="34" charset="0"/>
                      </a:endParaRPr>
                    </a:p>
                  </a:txBody>
                  <a:tcPr marL="73025" marR="73025" marT="0" marB="0" anchor="ctr"/>
                </a:tc>
                <a:tc>
                  <a:txBody>
                    <a:bodyPr/>
                    <a:lstStyle/>
                    <a:p>
                      <a:pPr algn="ctr">
                        <a:lnSpc>
                          <a:spcPct val="107000"/>
                        </a:lnSpc>
                        <a:spcAft>
                          <a:spcPts val="0"/>
                        </a:spcAft>
                      </a:pPr>
                      <a:r>
                        <a:rPr lang="en-GB" sz="1200" b="1">
                          <a:effectLst/>
                          <a:latin typeface="Arial" panose="020B0604020202020204" pitchFamily="34" charset="0"/>
                          <a:ea typeface="Arial" panose="020B0604020202020204" pitchFamily="34" charset="0"/>
                        </a:rPr>
                        <a:t>Year 6</a:t>
                      </a:r>
                      <a:endParaRPr lang="en-GB" sz="1100">
                        <a:effectLst/>
                        <a:latin typeface="Calibri" panose="020F0502020204030204" pitchFamily="34" charset="0"/>
                        <a:ea typeface="Calibri" panose="020F0502020204030204" pitchFamily="34" charset="0"/>
                      </a:endParaRPr>
                    </a:p>
                  </a:txBody>
                  <a:tcPr marL="73025" marR="73025" marT="0" marB="0" anchor="ctr"/>
                </a:tc>
                <a:extLst>
                  <a:ext uri="{0D108BD9-81ED-4DB2-BD59-A6C34878D82A}">
                    <a16:rowId xmlns:a16="http://schemas.microsoft.com/office/drawing/2014/main" val="2327337328"/>
                  </a:ext>
                </a:extLst>
              </a:tr>
              <a:tr h="973687">
                <a:tc>
                  <a:txBody>
                    <a:bodyPr/>
                    <a:lstStyle/>
                    <a:p>
                      <a:pPr>
                        <a:lnSpc>
                          <a:spcPct val="107000"/>
                        </a:lnSpc>
                        <a:spcAft>
                          <a:spcPts val="0"/>
                        </a:spcAft>
                      </a:pPr>
                      <a:r>
                        <a:rPr lang="en-GB" sz="1000" b="1" dirty="0">
                          <a:effectLst/>
                          <a:latin typeface="Arial" panose="020B0604020202020204" pitchFamily="34" charset="0"/>
                          <a:ea typeface="Calibri" panose="020F0502020204030204" pitchFamily="34" charset="0"/>
                        </a:rPr>
                        <a:t>4) Writing</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b="1" dirty="0">
                          <a:effectLst/>
                          <a:latin typeface="Arial" panose="020B0604020202020204" pitchFamily="34" charset="0"/>
                          <a:ea typeface="Calibri" panose="020F0502020204030204" pitchFamily="34" charset="0"/>
                        </a:rPr>
                        <a:t>sentences and</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b="1" dirty="0">
                          <a:effectLst/>
                          <a:latin typeface="Arial" panose="020B0604020202020204" pitchFamily="34" charset="0"/>
                          <a:ea typeface="Calibri" panose="020F0502020204030204" pitchFamily="34" charset="0"/>
                        </a:rPr>
                        <a:t>joining clauses</a:t>
                      </a:r>
                      <a:endParaRPr lang="en-GB" sz="1000" dirty="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dirty="0">
                          <a:effectLst/>
                          <a:latin typeface="Arial" panose="020B0604020202020204" pitchFamily="34" charset="0"/>
                          <a:ea typeface="Calibri" panose="020F0502020204030204" pitchFamily="34" charset="0"/>
                        </a:rPr>
                        <a:t>I can write sentences that make sense.</a:t>
                      </a:r>
                      <a:endParaRPr lang="en-GB" sz="1000" dirty="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dirty="0">
                          <a:effectLst/>
                          <a:latin typeface="Arial" panose="020B0604020202020204" pitchFamily="34" charset="0"/>
                          <a:ea typeface="Calibri" panose="020F0502020204030204" pitchFamily="34" charset="0"/>
                        </a:rPr>
                        <a:t>I can join two words with and.</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join two sentences with and.</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start to write statements, questions, exclamations and commands.</a:t>
                      </a:r>
                      <a:endParaRPr lang="en-GB" sz="1000" dirty="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dirty="0">
                          <a:effectLst/>
                          <a:latin typeface="Arial" panose="020B0604020202020204" pitchFamily="34" charset="0"/>
                          <a:ea typeface="Calibri" panose="020F0502020204030204" pitchFamily="34" charset="0"/>
                        </a:rPr>
                        <a:t>I can write statements, questions, exclamations and commands.</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use conjunctions in writing for subordination and coordination.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be consistent writing in the past and present tense, including the progressive form. </a:t>
                      </a:r>
                      <a:endParaRPr lang="en-GB" sz="1000" dirty="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a:effectLst/>
                          <a:latin typeface="Arial" panose="020B0604020202020204" pitchFamily="34" charset="0"/>
                          <a:ea typeface="Calibri" panose="020F0502020204030204" pitchFamily="34" charset="0"/>
                        </a:rPr>
                        <a:t>I can extend sentences using a wider range of conjunctions, including when, if, because, although.</a:t>
                      </a:r>
                      <a:endParaRPr lang="en-GB" sz="1000">
                        <a:effectLst/>
                        <a:latin typeface="Calibri" panose="020F0502020204030204" pitchFamily="34" charset="0"/>
                        <a:ea typeface="Calibri" panose="020F0502020204030204" pitchFamily="34" charset="0"/>
                      </a:endParaRPr>
                    </a:p>
                    <a:p>
                      <a:pPr>
                        <a:lnSpc>
                          <a:spcPct val="107000"/>
                        </a:lnSpc>
                        <a:spcAft>
                          <a:spcPts val="0"/>
                        </a:spcAft>
                      </a:pPr>
                      <a:r>
                        <a:rPr lang="en-GB" sz="1000">
                          <a:effectLst/>
                          <a:latin typeface="Arial" panose="020B0604020202020204" pitchFamily="34" charset="0"/>
                          <a:ea typeface="Calibri" panose="020F0502020204030204" pitchFamily="34" charset="0"/>
                        </a:rPr>
                        <a:t> </a:t>
                      </a:r>
                      <a:endParaRPr lang="en-GB" sz="1000">
                        <a:effectLst/>
                        <a:latin typeface="Calibri" panose="020F0502020204030204" pitchFamily="34" charset="0"/>
                        <a:ea typeface="Calibri" panose="020F0502020204030204" pitchFamily="34" charset="0"/>
                      </a:endParaRPr>
                    </a:p>
                    <a:p>
                      <a:pPr>
                        <a:lnSpc>
                          <a:spcPct val="107000"/>
                        </a:lnSpc>
                        <a:spcAft>
                          <a:spcPts val="0"/>
                        </a:spcAft>
                      </a:pPr>
                      <a:r>
                        <a:rPr lang="en-GB" sz="1000">
                          <a:effectLst/>
                          <a:latin typeface="Arial" panose="020B0604020202020204" pitchFamily="34" charset="0"/>
                          <a:ea typeface="Calibri" panose="020F0502020204030204" pitchFamily="34" charset="0"/>
                        </a:rPr>
                        <a:t>I can begin to use conjunctions, adverbs and prepositions to express time and cause.</a:t>
                      </a:r>
                      <a:endParaRPr lang="en-GB" sz="100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dirty="0">
                          <a:effectLst/>
                          <a:latin typeface="Arial" panose="020B0604020202020204" pitchFamily="34" charset="0"/>
                          <a:ea typeface="Calibri" panose="020F0502020204030204" pitchFamily="34" charset="0"/>
                        </a:rPr>
                        <a:t>I can use a wide range of conjunctions to extend my sentences with more than one clause.</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use fronted adverbials to open my sentences.</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confidently use adverbs and prepositions to express time and cause</a:t>
                      </a:r>
                      <a:r>
                        <a:rPr lang="en-GB" sz="1000" dirty="0" smtClean="0">
                          <a:effectLst/>
                          <a:latin typeface="Arial" panose="020B0604020202020204" pitchFamily="34" charset="0"/>
                          <a:ea typeface="Calibri" panose="020F0502020204030204" pitchFamily="34" charset="0"/>
                        </a:rPr>
                        <a:t>.</a:t>
                      </a:r>
                    </a:p>
                  </a:txBody>
                  <a:tcPr marL="73025" marR="73025" marT="0" marB="0"/>
                </a:tc>
                <a:tc>
                  <a:txBody>
                    <a:bodyPr/>
                    <a:lstStyle/>
                    <a:p>
                      <a:pPr>
                        <a:lnSpc>
                          <a:spcPct val="107000"/>
                        </a:lnSpc>
                        <a:spcAft>
                          <a:spcPts val="0"/>
                        </a:spcAft>
                      </a:pPr>
                      <a:r>
                        <a:rPr lang="en-GB" sz="1000" dirty="0">
                          <a:effectLst/>
                          <a:latin typeface="Arial" panose="020B0604020202020204" pitchFamily="34" charset="0"/>
                          <a:ea typeface="Calibri" panose="020F0502020204030204" pitchFamily="34" charset="0"/>
                        </a:rPr>
                        <a:t>I can link between sentences with adverbials.</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confidently use a range of conjunctions.</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link across paragraphs with adverbials.</a:t>
                      </a:r>
                      <a:endParaRPr lang="en-GB" sz="1000" dirty="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dirty="0">
                          <a:effectLst/>
                          <a:latin typeface="Arial" panose="020B0604020202020204" pitchFamily="34" charset="0"/>
                          <a:ea typeface="Calibri" panose="020F0502020204030204" pitchFamily="34" charset="0"/>
                        </a:rPr>
                        <a:t>I can use a range of conjunctions and adverbials to link and extend ideas.</a:t>
                      </a:r>
                      <a:endParaRPr lang="en-GB" sz="1000" dirty="0">
                        <a:effectLst/>
                        <a:latin typeface="Calibri" panose="020F0502020204030204" pitchFamily="34" charset="0"/>
                        <a:ea typeface="Calibri" panose="020F0502020204030204" pitchFamily="34" charset="0"/>
                      </a:endParaRPr>
                    </a:p>
                  </a:txBody>
                  <a:tcPr marL="73025" marR="73025" marT="0" marB="0"/>
                </a:tc>
                <a:extLst>
                  <a:ext uri="{0D108BD9-81ED-4DB2-BD59-A6C34878D82A}">
                    <a16:rowId xmlns:a16="http://schemas.microsoft.com/office/drawing/2014/main" val="327083933"/>
                  </a:ext>
                </a:extLst>
              </a:tr>
              <a:tr h="1112784">
                <a:tc>
                  <a:txBody>
                    <a:bodyPr/>
                    <a:lstStyle/>
                    <a:p>
                      <a:pPr>
                        <a:lnSpc>
                          <a:spcPct val="107000"/>
                        </a:lnSpc>
                        <a:spcAft>
                          <a:spcPts val="0"/>
                        </a:spcAft>
                      </a:pPr>
                      <a:r>
                        <a:rPr lang="en-GB" sz="1000" b="1" dirty="0">
                          <a:effectLst/>
                          <a:latin typeface="Arial" panose="020B0604020202020204" pitchFamily="34" charset="0"/>
                          <a:ea typeface="Calibri" panose="020F0502020204030204" pitchFamily="34" charset="0"/>
                        </a:rPr>
                        <a:t>5) Punctuating</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b="1" dirty="0">
                          <a:effectLst/>
                          <a:latin typeface="Arial" panose="020B0604020202020204" pitchFamily="34" charset="0"/>
                          <a:ea typeface="Calibri" panose="020F0502020204030204" pitchFamily="34" charset="0"/>
                        </a:rPr>
                        <a:t>sentences</a:t>
                      </a:r>
                      <a:endParaRPr lang="en-GB" sz="1000" dirty="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dirty="0">
                          <a:effectLst/>
                          <a:latin typeface="Arial" panose="020B0604020202020204" pitchFamily="34" charset="0"/>
                          <a:ea typeface="Calibri" panose="020F0502020204030204" pitchFamily="34" charset="0"/>
                        </a:rPr>
                        <a:t>I can use finger spaces in between my words.</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put a full stop at the end of my sentences.</a:t>
                      </a:r>
                      <a:endParaRPr lang="en-GB" sz="1000" dirty="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dirty="0">
                          <a:effectLst/>
                          <a:latin typeface="Arial" panose="020B0604020202020204" pitchFamily="34" charset="0"/>
                          <a:ea typeface="Calibri" panose="020F0502020204030204" pitchFamily="34" charset="0"/>
                        </a:rPr>
                        <a:t>I can consistently use finger spaces between words.</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start sentences with a capital letter and end with a full stop, question mark or exclamation mark.</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use a capital letter for names, places, days of the week and I.</a:t>
                      </a:r>
                      <a:endParaRPr lang="en-GB" sz="1000" dirty="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dirty="0">
                          <a:effectLst/>
                          <a:latin typeface="Arial" panose="020B0604020202020204" pitchFamily="34" charset="0"/>
                          <a:ea typeface="Calibri" panose="020F0502020204030204" pitchFamily="34" charset="0"/>
                        </a:rPr>
                        <a:t>I can consistently use full stops and capital letters.</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use exclamation marks and question marks.</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use commas in a list.</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use apostrophes for singular possession and</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contraction</a:t>
                      </a:r>
                      <a:endParaRPr lang="en-GB" sz="1000" dirty="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dirty="0">
                          <a:effectLst/>
                          <a:latin typeface="Arial" panose="020B0604020202020204" pitchFamily="34" charset="0"/>
                          <a:ea typeface="Calibri" panose="020F0502020204030204" pitchFamily="34" charset="0"/>
                        </a:rPr>
                        <a:t>I can punctuate sentences consistently and accurately, selecting capital letters, full stops, exclamation marks or question marks.</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use commas in a list.</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punctuate direct speech using inverted commas.</a:t>
                      </a:r>
                      <a:endParaRPr lang="en-GB" sz="1000" dirty="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dirty="0">
                          <a:effectLst/>
                          <a:latin typeface="Arial" panose="020B0604020202020204" pitchFamily="34" charset="0"/>
                          <a:ea typeface="Calibri" panose="020F0502020204030204" pitchFamily="34" charset="0"/>
                        </a:rPr>
                        <a:t>I can use commas after fronted adverbials.</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use commas to separate dialogue from narration.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correctly use inverted commas to punctuate direct speech.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begin to use embedded clauses. </a:t>
                      </a:r>
                      <a:endParaRPr lang="en-GB" sz="1000" dirty="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dirty="0">
                          <a:effectLst/>
                          <a:latin typeface="Arial" panose="020B0604020202020204" pitchFamily="34" charset="0"/>
                          <a:ea typeface="Calibri" panose="020F0502020204030204" pitchFamily="34" charset="0"/>
                        </a:rPr>
                        <a:t>I can use commas to make the meaning of my writing clear.</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use commas, dashes or brackets to indicate parenthesis.</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use colons to introduce a list.</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punctuate bullet points consistently.</a:t>
                      </a:r>
                      <a:endParaRPr lang="en-GB" sz="1000" dirty="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dirty="0">
                          <a:effectLst/>
                          <a:latin typeface="Arial" panose="020B0604020202020204" pitchFamily="34" charset="0"/>
                          <a:ea typeface="Calibri" panose="020F0502020204030204" pitchFamily="34" charset="0"/>
                        </a:rPr>
                        <a:t>I can use commas to clarify meaning and avoid ambiguity.</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consistently and accurately use brackets, dashes or commas to indicate parenthesis.</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use semi-colons, colons or dashes to mark boundaries between independent clauses.</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punctuate bullet points consistently.</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use hyphens to avoid ambiguity.</a:t>
                      </a:r>
                      <a:endParaRPr lang="en-GB" sz="1000" dirty="0">
                        <a:effectLst/>
                        <a:latin typeface="Calibri" panose="020F0502020204030204" pitchFamily="34" charset="0"/>
                        <a:ea typeface="Calibri" panose="020F0502020204030204" pitchFamily="34" charset="0"/>
                      </a:endParaRPr>
                    </a:p>
                  </a:txBody>
                  <a:tcPr marL="73025" marR="73025" marT="0" marB="0"/>
                </a:tc>
                <a:extLst>
                  <a:ext uri="{0D108BD9-81ED-4DB2-BD59-A6C34878D82A}">
                    <a16:rowId xmlns:a16="http://schemas.microsoft.com/office/drawing/2014/main" val="1507772403"/>
                  </a:ext>
                </a:extLst>
              </a:tr>
            </a:tbl>
          </a:graphicData>
        </a:graphic>
      </p:graphicFrame>
    </p:spTree>
    <p:extLst>
      <p:ext uri="{BB962C8B-B14F-4D97-AF65-F5344CB8AC3E}">
        <p14:creationId xmlns:p14="http://schemas.microsoft.com/office/powerpoint/2010/main" val="359393381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3567" y="305535"/>
            <a:ext cx="7244863" cy="526037"/>
          </a:xfrm>
          <a:solidFill>
            <a:schemeClr val="accent1">
              <a:lumMod val="60000"/>
              <a:lumOff val="40000"/>
            </a:schemeClr>
          </a:solidFill>
        </p:spPr>
        <p:txBody>
          <a:bodyPr>
            <a:normAutofit fontScale="90000"/>
          </a:bodyPr>
          <a:lstStyle/>
          <a:p>
            <a:pPr algn="ctr"/>
            <a:r>
              <a:rPr lang="en-GB" sz="2800" b="1" u="sng" dirty="0">
                <a:latin typeface="+mn-lt"/>
              </a:rPr>
              <a:t/>
            </a:r>
            <a:br>
              <a:rPr lang="en-GB" sz="2800" b="1" u="sng" dirty="0">
                <a:latin typeface="+mn-lt"/>
              </a:rPr>
            </a:br>
            <a:r>
              <a:rPr lang="en-GB" sz="2800" b="1" u="sng" dirty="0" smtClean="0">
                <a:latin typeface="+mn-lt"/>
              </a:rPr>
              <a:t/>
            </a:r>
            <a:br>
              <a:rPr lang="en-GB" sz="2800" b="1" u="sng" dirty="0" smtClean="0">
                <a:latin typeface="+mn-lt"/>
              </a:rPr>
            </a:br>
            <a:r>
              <a:rPr lang="en-GB" sz="2800" b="1" u="sng" dirty="0">
                <a:latin typeface="+mn-lt"/>
              </a:rPr>
              <a:t>Writing Attainment - Progression</a:t>
            </a:r>
            <a:r>
              <a:rPr lang="en-GB" sz="2800" b="1" u="sng" dirty="0" smtClean="0">
                <a:latin typeface="+mn-lt"/>
              </a:rPr>
              <a:t/>
            </a:r>
            <a:br>
              <a:rPr lang="en-GB" sz="2800" b="1" u="sng" dirty="0" smtClean="0">
                <a:latin typeface="+mn-lt"/>
              </a:rPr>
            </a:br>
            <a:r>
              <a:rPr lang="en-GB" sz="2800" b="1" u="sng" dirty="0" smtClean="0">
                <a:latin typeface="+mn-lt"/>
              </a:rPr>
              <a:t/>
            </a:r>
            <a:br>
              <a:rPr lang="en-GB" sz="2800" b="1" u="sng" dirty="0" smtClean="0">
                <a:latin typeface="+mn-lt"/>
              </a:rPr>
            </a:br>
            <a:endParaRPr lang="en-GB" sz="2800" b="1" dirty="0">
              <a:latin typeface="+mn-lt"/>
            </a:endParaRPr>
          </a:p>
        </p:txBody>
      </p:sp>
      <p:pic>
        <p:nvPicPr>
          <p:cNvPr id="4" name="Picture 3">
            <a:extLst>
              <a:ext uri="{FF2B5EF4-FFF2-40B4-BE49-F238E27FC236}">
                <a16:creationId xmlns:a16="http://schemas.microsoft.com/office/drawing/2014/main" id="{F0AF5E37-ACC6-16B0-8CC7-B0B250D4F5E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8867" y="232248"/>
            <a:ext cx="569742" cy="672612"/>
          </a:xfrm>
          <a:prstGeom prst="rect">
            <a:avLst/>
          </a:prstGeom>
          <a:noFill/>
          <a:ln>
            <a:noFill/>
          </a:ln>
        </p:spPr>
      </p:pic>
      <p:graphicFrame>
        <p:nvGraphicFramePr>
          <p:cNvPr id="7" name="Content Placeholder 6"/>
          <p:cNvGraphicFramePr>
            <a:graphicFrameLocks noGrp="1"/>
          </p:cNvGraphicFramePr>
          <p:nvPr>
            <p:ph idx="1"/>
            <p:extLst>
              <p:ext uri="{D42A27DB-BD31-4B8C-83A1-F6EECF244321}">
                <p14:modId xmlns:p14="http://schemas.microsoft.com/office/powerpoint/2010/main" val="684947784"/>
              </p:ext>
            </p:extLst>
          </p:nvPr>
        </p:nvGraphicFramePr>
        <p:xfrm>
          <a:off x="318867" y="1469047"/>
          <a:ext cx="11555266" cy="5158944"/>
        </p:xfrm>
        <a:graphic>
          <a:graphicData uri="http://schemas.openxmlformats.org/drawingml/2006/table">
            <a:tbl>
              <a:tblPr firstRow="1" firstCol="1" bandRow="1">
                <a:tableStyleId>{B301B821-A1FF-4177-AEE7-76D212191A09}</a:tableStyleId>
              </a:tblPr>
              <a:tblGrid>
                <a:gridCol w="1078856">
                  <a:extLst>
                    <a:ext uri="{9D8B030D-6E8A-4147-A177-3AD203B41FA5}">
                      <a16:colId xmlns:a16="http://schemas.microsoft.com/office/drawing/2014/main" val="1271679066"/>
                    </a:ext>
                  </a:extLst>
                </a:gridCol>
                <a:gridCol w="1496630">
                  <a:extLst>
                    <a:ext uri="{9D8B030D-6E8A-4147-A177-3AD203B41FA5}">
                      <a16:colId xmlns:a16="http://schemas.microsoft.com/office/drawing/2014/main" val="2204526358"/>
                    </a:ext>
                  </a:extLst>
                </a:gridCol>
                <a:gridCol w="1496630">
                  <a:extLst>
                    <a:ext uri="{9D8B030D-6E8A-4147-A177-3AD203B41FA5}">
                      <a16:colId xmlns:a16="http://schemas.microsoft.com/office/drawing/2014/main" val="4278348518"/>
                    </a:ext>
                  </a:extLst>
                </a:gridCol>
                <a:gridCol w="1496630">
                  <a:extLst>
                    <a:ext uri="{9D8B030D-6E8A-4147-A177-3AD203B41FA5}">
                      <a16:colId xmlns:a16="http://schemas.microsoft.com/office/drawing/2014/main" val="2640120905"/>
                    </a:ext>
                  </a:extLst>
                </a:gridCol>
                <a:gridCol w="1496630">
                  <a:extLst>
                    <a:ext uri="{9D8B030D-6E8A-4147-A177-3AD203B41FA5}">
                      <a16:colId xmlns:a16="http://schemas.microsoft.com/office/drawing/2014/main" val="3175526291"/>
                    </a:ext>
                  </a:extLst>
                </a:gridCol>
                <a:gridCol w="1496630">
                  <a:extLst>
                    <a:ext uri="{9D8B030D-6E8A-4147-A177-3AD203B41FA5}">
                      <a16:colId xmlns:a16="http://schemas.microsoft.com/office/drawing/2014/main" val="1426912669"/>
                    </a:ext>
                  </a:extLst>
                </a:gridCol>
                <a:gridCol w="1496630">
                  <a:extLst>
                    <a:ext uri="{9D8B030D-6E8A-4147-A177-3AD203B41FA5}">
                      <a16:colId xmlns:a16="http://schemas.microsoft.com/office/drawing/2014/main" val="3084917042"/>
                    </a:ext>
                  </a:extLst>
                </a:gridCol>
                <a:gridCol w="1496630">
                  <a:extLst>
                    <a:ext uri="{9D8B030D-6E8A-4147-A177-3AD203B41FA5}">
                      <a16:colId xmlns:a16="http://schemas.microsoft.com/office/drawing/2014/main" val="2864879872"/>
                    </a:ext>
                  </a:extLst>
                </a:gridCol>
              </a:tblGrid>
              <a:tr h="593040">
                <a:tc>
                  <a:txBody>
                    <a:bodyPr/>
                    <a:lstStyle/>
                    <a:p>
                      <a:pPr algn="ctr">
                        <a:lnSpc>
                          <a:spcPct val="107000"/>
                        </a:lnSpc>
                        <a:spcAft>
                          <a:spcPts val="0"/>
                        </a:spcAft>
                      </a:pPr>
                      <a:r>
                        <a:rPr lang="en-GB" sz="1200" b="1" dirty="0">
                          <a:effectLst/>
                          <a:latin typeface="Arial" panose="020B0604020202020204" pitchFamily="34" charset="0"/>
                          <a:ea typeface="Arial" panose="020B0604020202020204" pitchFamily="34" charset="0"/>
                        </a:rPr>
                        <a:t>Writing skill</a:t>
                      </a:r>
                      <a:endParaRPr lang="en-GB" sz="1100" dirty="0">
                        <a:effectLst/>
                        <a:latin typeface="Calibri" panose="020F0502020204030204" pitchFamily="34" charset="0"/>
                        <a:ea typeface="Calibri" panose="020F0502020204030204" pitchFamily="34" charset="0"/>
                      </a:endParaRPr>
                    </a:p>
                  </a:txBody>
                  <a:tcPr marL="73025" marR="73025" marT="0" marB="0" anchor="ctr"/>
                </a:tc>
                <a:tc>
                  <a:txBody>
                    <a:bodyPr/>
                    <a:lstStyle/>
                    <a:p>
                      <a:pPr algn="ctr">
                        <a:lnSpc>
                          <a:spcPct val="107000"/>
                        </a:lnSpc>
                        <a:spcAft>
                          <a:spcPts val="0"/>
                        </a:spcAft>
                      </a:pPr>
                      <a:r>
                        <a:rPr lang="en-GB" sz="1200" b="1" dirty="0">
                          <a:effectLst/>
                          <a:latin typeface="Arial" panose="020B0604020202020204" pitchFamily="34" charset="0"/>
                          <a:ea typeface="Arial" panose="020B0604020202020204" pitchFamily="34" charset="0"/>
                        </a:rPr>
                        <a:t>EYFS</a:t>
                      </a:r>
                      <a:endParaRPr lang="en-GB" sz="1100" dirty="0">
                        <a:effectLst/>
                        <a:latin typeface="Calibri" panose="020F0502020204030204" pitchFamily="34" charset="0"/>
                        <a:ea typeface="Calibri" panose="020F0502020204030204" pitchFamily="34" charset="0"/>
                      </a:endParaRPr>
                    </a:p>
                  </a:txBody>
                  <a:tcPr marL="73025" marR="73025" marT="0" marB="0" anchor="ctr"/>
                </a:tc>
                <a:tc>
                  <a:txBody>
                    <a:bodyPr/>
                    <a:lstStyle/>
                    <a:p>
                      <a:pPr algn="ctr">
                        <a:lnSpc>
                          <a:spcPct val="107000"/>
                        </a:lnSpc>
                        <a:spcAft>
                          <a:spcPts val="0"/>
                        </a:spcAft>
                      </a:pPr>
                      <a:r>
                        <a:rPr lang="en-GB" sz="1200" b="1" dirty="0">
                          <a:effectLst/>
                          <a:latin typeface="Arial" panose="020B0604020202020204" pitchFamily="34" charset="0"/>
                          <a:ea typeface="Arial" panose="020B0604020202020204" pitchFamily="34" charset="0"/>
                        </a:rPr>
                        <a:t>Year 1</a:t>
                      </a:r>
                      <a:endParaRPr lang="en-GB" sz="1100" dirty="0">
                        <a:effectLst/>
                        <a:latin typeface="Calibri" panose="020F0502020204030204" pitchFamily="34" charset="0"/>
                        <a:ea typeface="Calibri" panose="020F0502020204030204" pitchFamily="34" charset="0"/>
                      </a:endParaRPr>
                    </a:p>
                  </a:txBody>
                  <a:tcPr marL="73025" marR="73025" marT="0" marB="0" anchor="ctr"/>
                </a:tc>
                <a:tc>
                  <a:txBody>
                    <a:bodyPr/>
                    <a:lstStyle/>
                    <a:p>
                      <a:pPr algn="ctr">
                        <a:lnSpc>
                          <a:spcPct val="107000"/>
                        </a:lnSpc>
                        <a:spcAft>
                          <a:spcPts val="0"/>
                        </a:spcAft>
                      </a:pPr>
                      <a:r>
                        <a:rPr lang="en-GB" sz="1200" b="1">
                          <a:effectLst/>
                          <a:latin typeface="Arial" panose="020B0604020202020204" pitchFamily="34" charset="0"/>
                          <a:ea typeface="Arial" panose="020B0604020202020204" pitchFamily="34" charset="0"/>
                        </a:rPr>
                        <a:t>Year 2</a:t>
                      </a:r>
                      <a:endParaRPr lang="en-GB" sz="1100">
                        <a:effectLst/>
                        <a:latin typeface="Calibri" panose="020F0502020204030204" pitchFamily="34" charset="0"/>
                        <a:ea typeface="Calibri" panose="020F0502020204030204" pitchFamily="34" charset="0"/>
                      </a:endParaRPr>
                    </a:p>
                  </a:txBody>
                  <a:tcPr marL="73025" marR="73025" marT="0" marB="0" anchor="ctr"/>
                </a:tc>
                <a:tc>
                  <a:txBody>
                    <a:bodyPr/>
                    <a:lstStyle/>
                    <a:p>
                      <a:pPr algn="ctr">
                        <a:lnSpc>
                          <a:spcPct val="107000"/>
                        </a:lnSpc>
                        <a:spcAft>
                          <a:spcPts val="0"/>
                        </a:spcAft>
                      </a:pPr>
                      <a:r>
                        <a:rPr lang="en-GB" sz="1200" b="1">
                          <a:effectLst/>
                          <a:latin typeface="Arial" panose="020B0604020202020204" pitchFamily="34" charset="0"/>
                          <a:ea typeface="Arial" panose="020B0604020202020204" pitchFamily="34" charset="0"/>
                        </a:rPr>
                        <a:t>Year 3</a:t>
                      </a:r>
                      <a:endParaRPr lang="en-GB" sz="1100">
                        <a:effectLst/>
                        <a:latin typeface="Calibri" panose="020F0502020204030204" pitchFamily="34" charset="0"/>
                        <a:ea typeface="Calibri" panose="020F0502020204030204" pitchFamily="34" charset="0"/>
                      </a:endParaRPr>
                    </a:p>
                  </a:txBody>
                  <a:tcPr marL="73025" marR="73025" marT="0" marB="0" anchor="ctr"/>
                </a:tc>
                <a:tc>
                  <a:txBody>
                    <a:bodyPr/>
                    <a:lstStyle/>
                    <a:p>
                      <a:pPr algn="ctr">
                        <a:lnSpc>
                          <a:spcPct val="107000"/>
                        </a:lnSpc>
                        <a:spcAft>
                          <a:spcPts val="0"/>
                        </a:spcAft>
                      </a:pPr>
                      <a:r>
                        <a:rPr lang="en-GB" sz="1200" b="1">
                          <a:effectLst/>
                          <a:latin typeface="Arial" panose="020B0604020202020204" pitchFamily="34" charset="0"/>
                          <a:ea typeface="Arial" panose="020B0604020202020204" pitchFamily="34" charset="0"/>
                        </a:rPr>
                        <a:t>Year 4</a:t>
                      </a:r>
                      <a:endParaRPr lang="en-GB" sz="1100">
                        <a:effectLst/>
                        <a:latin typeface="Calibri" panose="020F0502020204030204" pitchFamily="34" charset="0"/>
                        <a:ea typeface="Calibri" panose="020F0502020204030204" pitchFamily="34" charset="0"/>
                      </a:endParaRPr>
                    </a:p>
                  </a:txBody>
                  <a:tcPr marL="73025" marR="73025" marT="0" marB="0" anchor="ctr"/>
                </a:tc>
                <a:tc>
                  <a:txBody>
                    <a:bodyPr/>
                    <a:lstStyle/>
                    <a:p>
                      <a:pPr algn="ctr">
                        <a:lnSpc>
                          <a:spcPct val="107000"/>
                        </a:lnSpc>
                        <a:spcAft>
                          <a:spcPts val="0"/>
                        </a:spcAft>
                      </a:pPr>
                      <a:r>
                        <a:rPr lang="en-GB" sz="1200" b="1">
                          <a:effectLst/>
                          <a:latin typeface="Arial" panose="020B0604020202020204" pitchFamily="34" charset="0"/>
                          <a:ea typeface="Arial" panose="020B0604020202020204" pitchFamily="34" charset="0"/>
                        </a:rPr>
                        <a:t>Year 5</a:t>
                      </a:r>
                      <a:endParaRPr lang="en-GB" sz="1100">
                        <a:effectLst/>
                        <a:latin typeface="Calibri" panose="020F0502020204030204" pitchFamily="34" charset="0"/>
                        <a:ea typeface="Calibri" panose="020F0502020204030204" pitchFamily="34" charset="0"/>
                      </a:endParaRPr>
                    </a:p>
                  </a:txBody>
                  <a:tcPr marL="73025" marR="73025" marT="0" marB="0" anchor="ctr"/>
                </a:tc>
                <a:tc>
                  <a:txBody>
                    <a:bodyPr/>
                    <a:lstStyle/>
                    <a:p>
                      <a:pPr algn="ctr">
                        <a:lnSpc>
                          <a:spcPct val="107000"/>
                        </a:lnSpc>
                        <a:spcAft>
                          <a:spcPts val="0"/>
                        </a:spcAft>
                      </a:pPr>
                      <a:r>
                        <a:rPr lang="en-GB" sz="1200" b="1">
                          <a:effectLst/>
                          <a:latin typeface="Arial" panose="020B0604020202020204" pitchFamily="34" charset="0"/>
                          <a:ea typeface="Arial" panose="020B0604020202020204" pitchFamily="34" charset="0"/>
                        </a:rPr>
                        <a:t>Year 6</a:t>
                      </a:r>
                      <a:endParaRPr lang="en-GB" sz="1100">
                        <a:effectLst/>
                        <a:latin typeface="Calibri" panose="020F0502020204030204" pitchFamily="34" charset="0"/>
                        <a:ea typeface="Calibri" panose="020F0502020204030204" pitchFamily="34" charset="0"/>
                      </a:endParaRPr>
                    </a:p>
                  </a:txBody>
                  <a:tcPr marL="73025" marR="73025" marT="0" marB="0" anchor="ctr"/>
                </a:tc>
                <a:extLst>
                  <a:ext uri="{0D108BD9-81ED-4DB2-BD59-A6C34878D82A}">
                    <a16:rowId xmlns:a16="http://schemas.microsoft.com/office/drawing/2014/main" val="2327337328"/>
                  </a:ext>
                </a:extLst>
              </a:tr>
              <a:tr h="973687">
                <a:tc>
                  <a:txBody>
                    <a:bodyPr/>
                    <a:lstStyle/>
                    <a:p>
                      <a:pPr>
                        <a:lnSpc>
                          <a:spcPct val="107000"/>
                        </a:lnSpc>
                        <a:spcAft>
                          <a:spcPts val="0"/>
                        </a:spcAft>
                      </a:pPr>
                      <a:r>
                        <a:rPr lang="en-GB" sz="1000" b="1" dirty="0">
                          <a:effectLst/>
                          <a:latin typeface="Arial" panose="020B0604020202020204" pitchFamily="34" charset="0"/>
                          <a:ea typeface="Calibri" panose="020F0502020204030204" pitchFamily="34" charset="0"/>
                        </a:rPr>
                        <a:t>6) Choosing what to write</a:t>
                      </a:r>
                      <a:endParaRPr lang="en-GB" sz="1000" dirty="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dirty="0">
                          <a:effectLst/>
                          <a:latin typeface="Arial" panose="020B0604020202020204" pitchFamily="34" charset="0"/>
                          <a:ea typeface="Calibri" panose="020F0502020204030204" pitchFamily="34" charset="0"/>
                        </a:rPr>
                        <a:t>I can write for different reasons, e.g. a shopping list, a card or a story.</a:t>
                      </a:r>
                      <a:endParaRPr lang="en-GB" sz="1000" dirty="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dirty="0">
                          <a:effectLst/>
                          <a:latin typeface="Arial" panose="020B0604020202020204" pitchFamily="34" charset="0"/>
                          <a:ea typeface="Calibri" panose="020F0502020204030204" pitchFamily="34" charset="0"/>
                        </a:rPr>
                        <a:t>I can write for different purposes including real events, poetry, fiction and non-fiction.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write using my imagination.</a:t>
                      </a:r>
                      <a:endParaRPr lang="en-GB" sz="1000" dirty="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dirty="0">
                          <a:effectLst/>
                          <a:latin typeface="Arial" panose="020B0604020202020204" pitchFamily="34" charset="0"/>
                          <a:ea typeface="Calibri" panose="020F0502020204030204" pitchFamily="34" charset="0"/>
                        </a:rPr>
                        <a:t>I can use my opinion to write about my own experiences.</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use other stories and events to inspire my writing.</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write for different purposes e.g. real events, narrative, poetry</a:t>
                      </a:r>
                      <a:r>
                        <a:rPr lang="en-GB" sz="1000" dirty="0" smtClean="0">
                          <a:effectLst/>
                          <a:latin typeface="Arial" panose="020B0604020202020204" pitchFamily="34" charset="0"/>
                          <a:ea typeface="Calibri" panose="020F0502020204030204" pitchFamily="34" charset="0"/>
                        </a:rPr>
                        <a:t>.</a:t>
                      </a:r>
                    </a:p>
                    <a:p>
                      <a:pPr>
                        <a:lnSpc>
                          <a:spcPct val="107000"/>
                        </a:lnSpc>
                        <a:spcAft>
                          <a:spcPts val="0"/>
                        </a:spcAft>
                      </a:pPr>
                      <a:endParaRPr lang="en-GB" sz="1000" dirty="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a:effectLst/>
                          <a:latin typeface="Arial" panose="020B0604020202020204" pitchFamily="34" charset="0"/>
                          <a:ea typeface="Calibri" panose="020F0502020204030204" pitchFamily="34" charset="0"/>
                        </a:rPr>
                        <a:t>I can choose nouns or pronouns appropriately to avoid repetition.</a:t>
                      </a:r>
                      <a:endParaRPr lang="en-GB" sz="1000">
                        <a:effectLst/>
                        <a:latin typeface="Calibri" panose="020F0502020204030204" pitchFamily="34" charset="0"/>
                        <a:ea typeface="Calibri" panose="020F0502020204030204" pitchFamily="34" charset="0"/>
                      </a:endParaRPr>
                    </a:p>
                    <a:p>
                      <a:pPr>
                        <a:lnSpc>
                          <a:spcPct val="107000"/>
                        </a:lnSpc>
                        <a:spcAft>
                          <a:spcPts val="0"/>
                        </a:spcAft>
                      </a:pPr>
                      <a:r>
                        <a:rPr lang="en-GB" sz="1000">
                          <a:effectLst/>
                          <a:latin typeface="Arial" panose="020B0604020202020204" pitchFamily="34" charset="0"/>
                          <a:ea typeface="Calibri" panose="020F0502020204030204" pitchFamily="34" charset="0"/>
                        </a:rPr>
                        <a:t> </a:t>
                      </a:r>
                      <a:endParaRPr lang="en-GB" sz="1000">
                        <a:effectLst/>
                        <a:latin typeface="Calibri" panose="020F0502020204030204" pitchFamily="34" charset="0"/>
                        <a:ea typeface="Calibri" panose="020F0502020204030204" pitchFamily="34" charset="0"/>
                      </a:endParaRPr>
                    </a:p>
                    <a:p>
                      <a:pPr>
                        <a:lnSpc>
                          <a:spcPct val="107000"/>
                        </a:lnSpc>
                        <a:spcAft>
                          <a:spcPts val="0"/>
                        </a:spcAft>
                      </a:pPr>
                      <a:r>
                        <a:rPr lang="en-GB" sz="1000">
                          <a:effectLst/>
                          <a:latin typeface="Arial" panose="020B0604020202020204" pitchFamily="34" charset="0"/>
                          <a:ea typeface="Calibri" panose="020F0502020204030204" pitchFamily="34" charset="0"/>
                        </a:rPr>
                        <a:t>I can write for different purposes and audiences.</a:t>
                      </a:r>
                      <a:endParaRPr lang="en-GB" sz="100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dirty="0">
                          <a:effectLst/>
                          <a:latin typeface="Arial" panose="020B0604020202020204" pitchFamily="34" charset="0"/>
                          <a:ea typeface="Calibri" panose="020F0502020204030204" pitchFamily="34" charset="0"/>
                        </a:rPr>
                        <a:t>I can choose the appropriate style of writing.</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begin to change my use of language for different purposes</a:t>
                      </a:r>
                      <a:endParaRPr lang="en-GB" sz="1000" dirty="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dirty="0">
                          <a:effectLst/>
                          <a:latin typeface="Arial" panose="020B0604020202020204" pitchFamily="34" charset="0"/>
                          <a:ea typeface="Calibri" panose="020F0502020204030204" pitchFamily="34" charset="0"/>
                        </a:rPr>
                        <a:t>I can adapt my writing for different purposes and audiences.</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change my use of language for different purposes and audiences.</a:t>
                      </a:r>
                      <a:endParaRPr lang="en-GB" sz="1000" dirty="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dirty="0">
                          <a:effectLst/>
                          <a:latin typeface="Arial" panose="020B0604020202020204" pitchFamily="34" charset="0"/>
                          <a:ea typeface="Calibri" panose="020F0502020204030204" pitchFamily="34" charset="0"/>
                        </a:rPr>
                        <a:t>I can identify the audience and purpose for my writing.</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use similar writing as models for my own writing.</a:t>
                      </a:r>
                      <a:endParaRPr lang="en-GB" sz="1000" dirty="0">
                        <a:effectLst/>
                        <a:latin typeface="Calibri" panose="020F0502020204030204" pitchFamily="34" charset="0"/>
                        <a:ea typeface="Calibri" panose="020F0502020204030204" pitchFamily="34" charset="0"/>
                      </a:endParaRPr>
                    </a:p>
                  </a:txBody>
                  <a:tcPr marL="73025" marR="73025" marT="0" marB="0"/>
                </a:tc>
                <a:extLst>
                  <a:ext uri="{0D108BD9-81ED-4DB2-BD59-A6C34878D82A}">
                    <a16:rowId xmlns:a16="http://schemas.microsoft.com/office/drawing/2014/main" val="327083933"/>
                  </a:ext>
                </a:extLst>
              </a:tr>
              <a:tr h="1112784">
                <a:tc>
                  <a:txBody>
                    <a:bodyPr/>
                    <a:lstStyle/>
                    <a:p>
                      <a:pPr>
                        <a:lnSpc>
                          <a:spcPct val="107000"/>
                        </a:lnSpc>
                        <a:spcAft>
                          <a:spcPts val="0"/>
                        </a:spcAft>
                      </a:pPr>
                      <a:r>
                        <a:rPr lang="en-GB" sz="1000" b="1" dirty="0">
                          <a:effectLst/>
                          <a:latin typeface="Arial" panose="020B0604020202020204" pitchFamily="34" charset="0"/>
                          <a:ea typeface="Calibri" panose="020F0502020204030204" pitchFamily="34" charset="0"/>
                        </a:rPr>
                        <a:t>7) Planning and discussing my</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b="1" dirty="0">
                          <a:effectLst/>
                          <a:latin typeface="Arial" panose="020B0604020202020204" pitchFamily="34" charset="0"/>
                          <a:ea typeface="Calibri" panose="020F0502020204030204" pitchFamily="34" charset="0"/>
                        </a:rPr>
                        <a:t>writing</a:t>
                      </a:r>
                      <a:endParaRPr lang="en-GB" sz="1000" dirty="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dirty="0">
                          <a:effectLst/>
                          <a:latin typeface="Arial" panose="020B0604020202020204" pitchFamily="34" charset="0"/>
                          <a:ea typeface="Calibri" panose="020F0502020204030204" pitchFamily="34" charset="0"/>
                        </a:rPr>
                        <a:t>I can hold ideas in my head.</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say ideas out loud before I write them down.</a:t>
                      </a:r>
                      <a:endParaRPr lang="en-GB" sz="1000" dirty="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dirty="0">
                          <a:effectLst/>
                          <a:latin typeface="Arial" panose="020B0604020202020204" pitchFamily="34" charset="0"/>
                          <a:ea typeface="Calibri" panose="020F0502020204030204" pitchFamily="34" charset="0"/>
                        </a:rPr>
                        <a:t>I can talk about the topic I am going to write about.</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think of a sentence and share it out loud before I write it. </a:t>
                      </a:r>
                      <a:endParaRPr lang="en-GB" sz="1000" dirty="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dirty="0">
                          <a:effectLst/>
                          <a:latin typeface="Arial" panose="020B0604020202020204" pitchFamily="34" charset="0"/>
                          <a:ea typeface="Calibri" panose="020F0502020204030204" pitchFamily="34" charset="0"/>
                        </a:rPr>
                        <a:t>I can plan what I am going to write about.</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record my ideas for writing using keywords and new vocabulary.</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say what I want to write, sentence by sentence. </a:t>
                      </a:r>
                      <a:endParaRPr lang="en-GB" sz="1000" dirty="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dirty="0">
                          <a:effectLst/>
                          <a:latin typeface="Arial" panose="020B0604020202020204" pitchFamily="34" charset="0"/>
                          <a:ea typeface="Calibri" panose="020F0502020204030204" pitchFamily="34" charset="0"/>
                        </a:rPr>
                        <a:t>I can understand the features of similar writing to help me plan and draft my own writing.</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plan and draft my writing on a given format.</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independently plan my writing using keywords and phrases.</a:t>
                      </a:r>
                      <a:endParaRPr lang="en-GB" sz="1000" dirty="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dirty="0">
                          <a:effectLst/>
                          <a:latin typeface="Arial" panose="020B0604020202020204" pitchFamily="34" charset="0"/>
                          <a:ea typeface="Calibri" panose="020F0502020204030204" pitchFamily="34" charset="0"/>
                        </a:rPr>
                        <a:t>I can discuss writing of a similar genre in order to plan and draft my own writing.</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plan and draft my writing on a range of formats.</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plan my writing using brief notes</a:t>
                      </a:r>
                      <a:endParaRPr lang="en-GB" sz="1000" dirty="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dirty="0">
                          <a:effectLst/>
                          <a:latin typeface="Arial" panose="020B0604020202020204" pitchFamily="34" charset="0"/>
                          <a:ea typeface="Calibri" panose="020F0502020204030204" pitchFamily="34" charset="0"/>
                        </a:rPr>
                        <a:t>I can discuss author's’ use of character and plot development to inform my own planning.</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use a range of writing structures to plan and draft my work independently.</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create and use precise notes to inform my writing</a:t>
                      </a:r>
                      <a:r>
                        <a:rPr lang="en-GB" sz="1000" dirty="0" smtClean="0">
                          <a:effectLst/>
                          <a:latin typeface="Arial" panose="020B0604020202020204" pitchFamily="34" charset="0"/>
                          <a:ea typeface="Calibri" panose="020F0502020204030204" pitchFamily="34" charset="0"/>
                        </a:rPr>
                        <a:t>.</a:t>
                      </a:r>
                    </a:p>
                    <a:p>
                      <a:pPr>
                        <a:lnSpc>
                          <a:spcPct val="107000"/>
                        </a:lnSpc>
                        <a:spcAft>
                          <a:spcPts val="0"/>
                        </a:spcAft>
                      </a:pPr>
                      <a:endParaRPr lang="en-GB" sz="1000" dirty="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dirty="0">
                          <a:effectLst/>
                          <a:latin typeface="Arial" panose="020B0604020202020204" pitchFamily="34" charset="0"/>
                          <a:ea typeface="Calibri" panose="020F0502020204030204" pitchFamily="34" charset="0"/>
                        </a:rPr>
                        <a:t>I can use a range of sources to draft and develop my ideas.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independently select the most appropriate writing structure to plan my work.</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reference notes and summaries from prior work to inform planning</a:t>
                      </a:r>
                      <a:endParaRPr lang="en-GB" sz="1000" dirty="0">
                        <a:effectLst/>
                        <a:latin typeface="Calibri" panose="020F0502020204030204" pitchFamily="34" charset="0"/>
                        <a:ea typeface="Calibri" panose="020F0502020204030204" pitchFamily="34" charset="0"/>
                      </a:endParaRPr>
                    </a:p>
                  </a:txBody>
                  <a:tcPr marL="73025" marR="73025" marT="0" marB="0"/>
                </a:tc>
                <a:extLst>
                  <a:ext uri="{0D108BD9-81ED-4DB2-BD59-A6C34878D82A}">
                    <a16:rowId xmlns:a16="http://schemas.microsoft.com/office/drawing/2014/main" val="1507772403"/>
                  </a:ext>
                </a:extLst>
              </a:tr>
            </a:tbl>
          </a:graphicData>
        </a:graphic>
      </p:graphicFrame>
    </p:spTree>
    <p:extLst>
      <p:ext uri="{BB962C8B-B14F-4D97-AF65-F5344CB8AC3E}">
        <p14:creationId xmlns:p14="http://schemas.microsoft.com/office/powerpoint/2010/main" val="15960011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3567" y="305535"/>
            <a:ext cx="7244863" cy="526037"/>
          </a:xfrm>
          <a:solidFill>
            <a:schemeClr val="accent1">
              <a:lumMod val="60000"/>
              <a:lumOff val="40000"/>
            </a:schemeClr>
          </a:solidFill>
        </p:spPr>
        <p:txBody>
          <a:bodyPr>
            <a:normAutofit fontScale="90000"/>
          </a:bodyPr>
          <a:lstStyle/>
          <a:p>
            <a:pPr algn="ctr"/>
            <a:r>
              <a:rPr lang="en-GB" sz="2800" b="1" u="sng" dirty="0">
                <a:latin typeface="+mn-lt"/>
              </a:rPr>
              <a:t/>
            </a:r>
            <a:br>
              <a:rPr lang="en-GB" sz="2800" b="1" u="sng" dirty="0">
                <a:latin typeface="+mn-lt"/>
              </a:rPr>
            </a:br>
            <a:r>
              <a:rPr lang="en-GB" sz="2800" b="1" u="sng" dirty="0" smtClean="0">
                <a:latin typeface="+mn-lt"/>
              </a:rPr>
              <a:t/>
            </a:r>
            <a:br>
              <a:rPr lang="en-GB" sz="2800" b="1" u="sng" dirty="0" smtClean="0">
                <a:latin typeface="+mn-lt"/>
              </a:rPr>
            </a:br>
            <a:r>
              <a:rPr lang="en-GB" sz="2800" b="1" u="sng" dirty="0">
                <a:latin typeface="+mn-lt"/>
              </a:rPr>
              <a:t>Writing Attainment </a:t>
            </a:r>
            <a:r>
              <a:rPr lang="en-GB" sz="2800" b="1" u="sng" dirty="0" smtClean="0">
                <a:latin typeface="+mn-lt"/>
              </a:rPr>
              <a:t>– Progression</a:t>
            </a:r>
            <a:br>
              <a:rPr lang="en-GB" sz="2800" b="1" u="sng" dirty="0" smtClean="0">
                <a:latin typeface="+mn-lt"/>
              </a:rPr>
            </a:br>
            <a:r>
              <a:rPr lang="en-GB" sz="2800" b="1" u="sng" dirty="0"/>
              <a:t/>
            </a:r>
            <a:br>
              <a:rPr lang="en-GB" sz="2800" b="1" u="sng" dirty="0"/>
            </a:br>
            <a:endParaRPr lang="en-GB" sz="2800" b="1" dirty="0">
              <a:latin typeface="+mn-lt"/>
            </a:endParaRPr>
          </a:p>
        </p:txBody>
      </p:sp>
      <p:pic>
        <p:nvPicPr>
          <p:cNvPr id="4" name="Picture 3">
            <a:extLst>
              <a:ext uri="{FF2B5EF4-FFF2-40B4-BE49-F238E27FC236}">
                <a16:creationId xmlns:a16="http://schemas.microsoft.com/office/drawing/2014/main" id="{F0AF5E37-ACC6-16B0-8CC7-B0B250D4F5E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8867" y="232248"/>
            <a:ext cx="569742" cy="672612"/>
          </a:xfrm>
          <a:prstGeom prst="rect">
            <a:avLst/>
          </a:prstGeom>
          <a:noFill/>
          <a:ln>
            <a:noFill/>
          </a:ln>
        </p:spPr>
      </p:pic>
      <p:graphicFrame>
        <p:nvGraphicFramePr>
          <p:cNvPr id="7" name="Content Placeholder 6"/>
          <p:cNvGraphicFramePr>
            <a:graphicFrameLocks noGrp="1"/>
          </p:cNvGraphicFramePr>
          <p:nvPr>
            <p:ph idx="1"/>
            <p:extLst>
              <p:ext uri="{D42A27DB-BD31-4B8C-83A1-F6EECF244321}">
                <p14:modId xmlns:p14="http://schemas.microsoft.com/office/powerpoint/2010/main" val="3674702588"/>
              </p:ext>
            </p:extLst>
          </p:nvPr>
        </p:nvGraphicFramePr>
        <p:xfrm>
          <a:off x="318365" y="1209800"/>
          <a:ext cx="11555266" cy="5542407"/>
        </p:xfrm>
        <a:graphic>
          <a:graphicData uri="http://schemas.openxmlformats.org/drawingml/2006/table">
            <a:tbl>
              <a:tblPr firstRow="1" firstCol="1" bandRow="1">
                <a:tableStyleId>{B301B821-A1FF-4177-AEE7-76D212191A09}</a:tableStyleId>
              </a:tblPr>
              <a:tblGrid>
                <a:gridCol w="1078856">
                  <a:extLst>
                    <a:ext uri="{9D8B030D-6E8A-4147-A177-3AD203B41FA5}">
                      <a16:colId xmlns:a16="http://schemas.microsoft.com/office/drawing/2014/main" val="1271679066"/>
                    </a:ext>
                  </a:extLst>
                </a:gridCol>
                <a:gridCol w="1496630">
                  <a:extLst>
                    <a:ext uri="{9D8B030D-6E8A-4147-A177-3AD203B41FA5}">
                      <a16:colId xmlns:a16="http://schemas.microsoft.com/office/drawing/2014/main" val="2204526358"/>
                    </a:ext>
                  </a:extLst>
                </a:gridCol>
                <a:gridCol w="1496630">
                  <a:extLst>
                    <a:ext uri="{9D8B030D-6E8A-4147-A177-3AD203B41FA5}">
                      <a16:colId xmlns:a16="http://schemas.microsoft.com/office/drawing/2014/main" val="4278348518"/>
                    </a:ext>
                  </a:extLst>
                </a:gridCol>
                <a:gridCol w="1496630">
                  <a:extLst>
                    <a:ext uri="{9D8B030D-6E8A-4147-A177-3AD203B41FA5}">
                      <a16:colId xmlns:a16="http://schemas.microsoft.com/office/drawing/2014/main" val="2640120905"/>
                    </a:ext>
                  </a:extLst>
                </a:gridCol>
                <a:gridCol w="1496630">
                  <a:extLst>
                    <a:ext uri="{9D8B030D-6E8A-4147-A177-3AD203B41FA5}">
                      <a16:colId xmlns:a16="http://schemas.microsoft.com/office/drawing/2014/main" val="3175526291"/>
                    </a:ext>
                  </a:extLst>
                </a:gridCol>
                <a:gridCol w="1496630">
                  <a:extLst>
                    <a:ext uri="{9D8B030D-6E8A-4147-A177-3AD203B41FA5}">
                      <a16:colId xmlns:a16="http://schemas.microsoft.com/office/drawing/2014/main" val="1426912669"/>
                    </a:ext>
                  </a:extLst>
                </a:gridCol>
                <a:gridCol w="1496630">
                  <a:extLst>
                    <a:ext uri="{9D8B030D-6E8A-4147-A177-3AD203B41FA5}">
                      <a16:colId xmlns:a16="http://schemas.microsoft.com/office/drawing/2014/main" val="3084917042"/>
                    </a:ext>
                  </a:extLst>
                </a:gridCol>
                <a:gridCol w="1496630">
                  <a:extLst>
                    <a:ext uri="{9D8B030D-6E8A-4147-A177-3AD203B41FA5}">
                      <a16:colId xmlns:a16="http://schemas.microsoft.com/office/drawing/2014/main" val="2864879872"/>
                    </a:ext>
                  </a:extLst>
                </a:gridCol>
              </a:tblGrid>
              <a:tr h="324231">
                <a:tc>
                  <a:txBody>
                    <a:bodyPr/>
                    <a:lstStyle/>
                    <a:p>
                      <a:pPr algn="ctr">
                        <a:lnSpc>
                          <a:spcPct val="107000"/>
                        </a:lnSpc>
                        <a:spcAft>
                          <a:spcPts val="0"/>
                        </a:spcAft>
                      </a:pPr>
                      <a:r>
                        <a:rPr lang="en-GB" sz="1200" b="1" dirty="0">
                          <a:effectLst/>
                          <a:latin typeface="Arial" panose="020B0604020202020204" pitchFamily="34" charset="0"/>
                          <a:ea typeface="Arial" panose="020B0604020202020204" pitchFamily="34" charset="0"/>
                        </a:rPr>
                        <a:t>Writing skill</a:t>
                      </a:r>
                      <a:endParaRPr lang="en-GB" sz="1100" dirty="0">
                        <a:effectLst/>
                        <a:latin typeface="Calibri" panose="020F0502020204030204" pitchFamily="34" charset="0"/>
                        <a:ea typeface="Calibri" panose="020F0502020204030204" pitchFamily="34" charset="0"/>
                      </a:endParaRPr>
                    </a:p>
                  </a:txBody>
                  <a:tcPr marL="73025" marR="73025" marT="0" marB="0" anchor="ctr"/>
                </a:tc>
                <a:tc>
                  <a:txBody>
                    <a:bodyPr/>
                    <a:lstStyle/>
                    <a:p>
                      <a:pPr algn="ctr">
                        <a:lnSpc>
                          <a:spcPct val="107000"/>
                        </a:lnSpc>
                        <a:spcAft>
                          <a:spcPts val="0"/>
                        </a:spcAft>
                      </a:pPr>
                      <a:r>
                        <a:rPr lang="en-GB" sz="1200" b="1" dirty="0">
                          <a:effectLst/>
                          <a:latin typeface="Arial" panose="020B0604020202020204" pitchFamily="34" charset="0"/>
                          <a:ea typeface="Arial" panose="020B0604020202020204" pitchFamily="34" charset="0"/>
                        </a:rPr>
                        <a:t>EYFS</a:t>
                      </a:r>
                      <a:endParaRPr lang="en-GB" sz="1100" dirty="0">
                        <a:effectLst/>
                        <a:latin typeface="Calibri" panose="020F0502020204030204" pitchFamily="34" charset="0"/>
                        <a:ea typeface="Calibri" panose="020F0502020204030204" pitchFamily="34" charset="0"/>
                      </a:endParaRPr>
                    </a:p>
                  </a:txBody>
                  <a:tcPr marL="73025" marR="73025" marT="0" marB="0" anchor="ctr"/>
                </a:tc>
                <a:tc>
                  <a:txBody>
                    <a:bodyPr/>
                    <a:lstStyle/>
                    <a:p>
                      <a:pPr algn="ctr">
                        <a:lnSpc>
                          <a:spcPct val="107000"/>
                        </a:lnSpc>
                        <a:spcAft>
                          <a:spcPts val="0"/>
                        </a:spcAft>
                      </a:pPr>
                      <a:r>
                        <a:rPr lang="en-GB" sz="1200" b="1" dirty="0">
                          <a:effectLst/>
                          <a:latin typeface="Arial" panose="020B0604020202020204" pitchFamily="34" charset="0"/>
                          <a:ea typeface="Arial" panose="020B0604020202020204" pitchFamily="34" charset="0"/>
                        </a:rPr>
                        <a:t>Year 1</a:t>
                      </a:r>
                      <a:endParaRPr lang="en-GB" sz="1100" dirty="0">
                        <a:effectLst/>
                        <a:latin typeface="Calibri" panose="020F0502020204030204" pitchFamily="34" charset="0"/>
                        <a:ea typeface="Calibri" panose="020F0502020204030204" pitchFamily="34" charset="0"/>
                      </a:endParaRPr>
                    </a:p>
                  </a:txBody>
                  <a:tcPr marL="73025" marR="73025" marT="0" marB="0" anchor="ctr"/>
                </a:tc>
                <a:tc>
                  <a:txBody>
                    <a:bodyPr/>
                    <a:lstStyle/>
                    <a:p>
                      <a:pPr algn="ctr">
                        <a:lnSpc>
                          <a:spcPct val="107000"/>
                        </a:lnSpc>
                        <a:spcAft>
                          <a:spcPts val="0"/>
                        </a:spcAft>
                      </a:pPr>
                      <a:r>
                        <a:rPr lang="en-GB" sz="1200" b="1">
                          <a:effectLst/>
                          <a:latin typeface="Arial" panose="020B0604020202020204" pitchFamily="34" charset="0"/>
                          <a:ea typeface="Arial" panose="020B0604020202020204" pitchFamily="34" charset="0"/>
                        </a:rPr>
                        <a:t>Year 2</a:t>
                      </a:r>
                      <a:endParaRPr lang="en-GB" sz="1100">
                        <a:effectLst/>
                        <a:latin typeface="Calibri" panose="020F0502020204030204" pitchFamily="34" charset="0"/>
                        <a:ea typeface="Calibri" panose="020F0502020204030204" pitchFamily="34" charset="0"/>
                      </a:endParaRPr>
                    </a:p>
                  </a:txBody>
                  <a:tcPr marL="73025" marR="73025" marT="0" marB="0" anchor="ctr"/>
                </a:tc>
                <a:tc>
                  <a:txBody>
                    <a:bodyPr/>
                    <a:lstStyle/>
                    <a:p>
                      <a:pPr algn="ctr">
                        <a:lnSpc>
                          <a:spcPct val="107000"/>
                        </a:lnSpc>
                        <a:spcAft>
                          <a:spcPts val="0"/>
                        </a:spcAft>
                      </a:pPr>
                      <a:r>
                        <a:rPr lang="en-GB" sz="1200" b="1">
                          <a:effectLst/>
                          <a:latin typeface="Arial" panose="020B0604020202020204" pitchFamily="34" charset="0"/>
                          <a:ea typeface="Arial" panose="020B0604020202020204" pitchFamily="34" charset="0"/>
                        </a:rPr>
                        <a:t>Year 3</a:t>
                      </a:r>
                      <a:endParaRPr lang="en-GB" sz="1100">
                        <a:effectLst/>
                        <a:latin typeface="Calibri" panose="020F0502020204030204" pitchFamily="34" charset="0"/>
                        <a:ea typeface="Calibri" panose="020F0502020204030204" pitchFamily="34" charset="0"/>
                      </a:endParaRPr>
                    </a:p>
                  </a:txBody>
                  <a:tcPr marL="73025" marR="73025" marT="0" marB="0" anchor="ctr"/>
                </a:tc>
                <a:tc>
                  <a:txBody>
                    <a:bodyPr/>
                    <a:lstStyle/>
                    <a:p>
                      <a:pPr algn="ctr">
                        <a:lnSpc>
                          <a:spcPct val="107000"/>
                        </a:lnSpc>
                        <a:spcAft>
                          <a:spcPts val="0"/>
                        </a:spcAft>
                      </a:pPr>
                      <a:r>
                        <a:rPr lang="en-GB" sz="1200" b="1" dirty="0">
                          <a:effectLst/>
                          <a:latin typeface="Arial" panose="020B0604020202020204" pitchFamily="34" charset="0"/>
                          <a:ea typeface="Arial" panose="020B0604020202020204" pitchFamily="34" charset="0"/>
                        </a:rPr>
                        <a:t>Year 4</a:t>
                      </a:r>
                      <a:endParaRPr lang="en-GB" sz="1100" dirty="0">
                        <a:effectLst/>
                        <a:latin typeface="Calibri" panose="020F0502020204030204" pitchFamily="34" charset="0"/>
                        <a:ea typeface="Calibri" panose="020F0502020204030204" pitchFamily="34" charset="0"/>
                      </a:endParaRPr>
                    </a:p>
                  </a:txBody>
                  <a:tcPr marL="73025" marR="73025" marT="0" marB="0" anchor="ctr"/>
                </a:tc>
                <a:tc>
                  <a:txBody>
                    <a:bodyPr/>
                    <a:lstStyle/>
                    <a:p>
                      <a:pPr algn="ctr">
                        <a:lnSpc>
                          <a:spcPct val="107000"/>
                        </a:lnSpc>
                        <a:spcAft>
                          <a:spcPts val="0"/>
                        </a:spcAft>
                      </a:pPr>
                      <a:r>
                        <a:rPr lang="en-GB" sz="1200" b="1">
                          <a:effectLst/>
                          <a:latin typeface="Arial" panose="020B0604020202020204" pitchFamily="34" charset="0"/>
                          <a:ea typeface="Arial" panose="020B0604020202020204" pitchFamily="34" charset="0"/>
                        </a:rPr>
                        <a:t>Year 5</a:t>
                      </a:r>
                      <a:endParaRPr lang="en-GB" sz="1100">
                        <a:effectLst/>
                        <a:latin typeface="Calibri" panose="020F0502020204030204" pitchFamily="34" charset="0"/>
                        <a:ea typeface="Calibri" panose="020F0502020204030204" pitchFamily="34" charset="0"/>
                      </a:endParaRPr>
                    </a:p>
                  </a:txBody>
                  <a:tcPr marL="73025" marR="73025" marT="0" marB="0" anchor="ctr"/>
                </a:tc>
                <a:tc>
                  <a:txBody>
                    <a:bodyPr/>
                    <a:lstStyle/>
                    <a:p>
                      <a:pPr algn="ctr">
                        <a:lnSpc>
                          <a:spcPct val="107000"/>
                        </a:lnSpc>
                        <a:spcAft>
                          <a:spcPts val="0"/>
                        </a:spcAft>
                      </a:pPr>
                      <a:r>
                        <a:rPr lang="en-GB" sz="1200" b="1">
                          <a:effectLst/>
                          <a:latin typeface="Arial" panose="020B0604020202020204" pitchFamily="34" charset="0"/>
                          <a:ea typeface="Arial" panose="020B0604020202020204" pitchFamily="34" charset="0"/>
                        </a:rPr>
                        <a:t>Year 6</a:t>
                      </a:r>
                      <a:endParaRPr lang="en-GB" sz="1100">
                        <a:effectLst/>
                        <a:latin typeface="Calibri" panose="020F0502020204030204" pitchFamily="34" charset="0"/>
                        <a:ea typeface="Calibri" panose="020F0502020204030204" pitchFamily="34" charset="0"/>
                      </a:endParaRPr>
                    </a:p>
                  </a:txBody>
                  <a:tcPr marL="73025" marR="73025" marT="0" marB="0" anchor="ctr"/>
                </a:tc>
                <a:extLst>
                  <a:ext uri="{0D108BD9-81ED-4DB2-BD59-A6C34878D82A}">
                    <a16:rowId xmlns:a16="http://schemas.microsoft.com/office/drawing/2014/main" val="2327337328"/>
                  </a:ext>
                </a:extLst>
              </a:tr>
              <a:tr h="973687">
                <a:tc>
                  <a:txBody>
                    <a:bodyPr/>
                    <a:lstStyle/>
                    <a:p>
                      <a:pPr>
                        <a:lnSpc>
                          <a:spcPct val="107000"/>
                        </a:lnSpc>
                        <a:spcAft>
                          <a:spcPts val="0"/>
                        </a:spcAft>
                      </a:pPr>
                      <a:r>
                        <a:rPr lang="en-GB" sz="1000" b="1" dirty="0">
                          <a:effectLst/>
                          <a:latin typeface="Arial" panose="020B0604020202020204" pitchFamily="34" charset="0"/>
                          <a:ea typeface="Calibri" panose="020F0502020204030204" pitchFamily="34" charset="0"/>
                        </a:rPr>
                        <a:t>8) Structuring and organising my writing</a:t>
                      </a:r>
                      <a:endParaRPr lang="en-GB" sz="1000" dirty="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dirty="0">
                          <a:effectLst/>
                          <a:latin typeface="Arial" panose="020B0604020202020204" pitchFamily="34" charset="0"/>
                          <a:ea typeface="Calibri" panose="020F0502020204030204" pitchFamily="34" charset="0"/>
                        </a:rPr>
                        <a:t>I can organise my ideas so that I know what to write.</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stick to my ideas while I am writing.</a:t>
                      </a:r>
                      <a:endParaRPr lang="en-GB" sz="1000" dirty="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dirty="0">
                          <a:effectLst/>
                          <a:latin typeface="Arial" panose="020B0604020202020204" pitchFamily="34" charset="0"/>
                          <a:ea typeface="Calibri" panose="020F0502020204030204" pitchFamily="34" charset="0"/>
                        </a:rPr>
                        <a:t>I can write a sequence of sentences to tell a short story.</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use conjunctions to link a sequence of sentences.</a:t>
                      </a:r>
                      <a:endParaRPr lang="en-GB" sz="1000" dirty="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dirty="0">
                          <a:effectLst/>
                          <a:latin typeface="Arial" panose="020B0604020202020204" pitchFamily="34" charset="0"/>
                          <a:ea typeface="Calibri" panose="020F0502020204030204" pitchFamily="34" charset="0"/>
                        </a:rPr>
                        <a:t>I can write groups of sentences to develop an idea.</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organise my ideas using key features of a text.</a:t>
                      </a:r>
                      <a:endParaRPr lang="en-GB" sz="1000" dirty="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dirty="0">
                          <a:effectLst/>
                          <a:latin typeface="Arial" panose="020B0604020202020204" pitchFamily="34" charset="0"/>
                          <a:ea typeface="Calibri" panose="020F0502020204030204" pitchFamily="34" charset="0"/>
                        </a:rPr>
                        <a:t>I can structure sentences to create paragraphs.</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structure my paragraphs in a logical order.</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structure my writing using non- fiction features</a:t>
                      </a:r>
                      <a:endParaRPr lang="en-GB" sz="1000" dirty="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dirty="0">
                          <a:effectLst/>
                          <a:latin typeface="Arial" panose="020B0604020202020204" pitchFamily="34" charset="0"/>
                          <a:ea typeface="Calibri" panose="020F0502020204030204" pitchFamily="34" charset="0"/>
                        </a:rPr>
                        <a:t>I can link my ideas within paragraphs.</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link paragraphs using simple adverbials.</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link opening and endings of my work.</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structure a range of writing using non-fiction features</a:t>
                      </a:r>
                      <a:r>
                        <a:rPr lang="en-GB" sz="1000" dirty="0" smtClean="0">
                          <a:effectLst/>
                          <a:latin typeface="Arial" panose="020B0604020202020204" pitchFamily="34" charset="0"/>
                          <a:ea typeface="Calibri" panose="020F0502020204030204" pitchFamily="34" charset="0"/>
                        </a:rPr>
                        <a:t>.</a:t>
                      </a:r>
                      <a:endParaRPr lang="en-GB" sz="1000" dirty="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dirty="0">
                          <a:effectLst/>
                          <a:latin typeface="Arial" panose="020B0604020202020204" pitchFamily="34" charset="0"/>
                          <a:ea typeface="Calibri" panose="020F0502020204030204" pitchFamily="34" charset="0"/>
                        </a:rPr>
                        <a:t>I can build cohesion between paragraphs using a range of devices.</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use tenses consistently across my writing.</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write using a range of structures</a:t>
                      </a:r>
                      <a:endParaRPr lang="en-GB" sz="1000" dirty="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dirty="0">
                          <a:effectLst/>
                          <a:latin typeface="Arial" panose="020B0604020202020204" pitchFamily="34" charset="0"/>
                          <a:ea typeface="Calibri" panose="020F0502020204030204" pitchFamily="34" charset="0"/>
                        </a:rPr>
                        <a:t>I can write with cohesion across a range of writing.</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use a range of organisational and presentational features suited to the genre to guide the reader.</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summarise longer passages. </a:t>
                      </a:r>
                      <a:endParaRPr lang="en-GB" sz="1000" dirty="0">
                        <a:effectLst/>
                        <a:latin typeface="Calibri" panose="020F0502020204030204" pitchFamily="34" charset="0"/>
                        <a:ea typeface="Calibri" panose="020F0502020204030204" pitchFamily="34" charset="0"/>
                      </a:endParaRPr>
                    </a:p>
                  </a:txBody>
                  <a:tcPr marL="73025" marR="73025" marT="0" marB="0"/>
                </a:tc>
                <a:extLst>
                  <a:ext uri="{0D108BD9-81ED-4DB2-BD59-A6C34878D82A}">
                    <a16:rowId xmlns:a16="http://schemas.microsoft.com/office/drawing/2014/main" val="327083933"/>
                  </a:ext>
                </a:extLst>
              </a:tr>
              <a:tr h="1112784">
                <a:tc>
                  <a:txBody>
                    <a:bodyPr/>
                    <a:lstStyle/>
                    <a:p>
                      <a:pPr>
                        <a:lnSpc>
                          <a:spcPct val="107000"/>
                        </a:lnSpc>
                        <a:spcAft>
                          <a:spcPts val="0"/>
                        </a:spcAft>
                      </a:pPr>
                      <a:r>
                        <a:rPr lang="en-GB" sz="1000" b="1" dirty="0">
                          <a:effectLst/>
                          <a:latin typeface="Arial" panose="020B0604020202020204" pitchFamily="34" charset="0"/>
                          <a:ea typeface="Calibri" panose="020F0502020204030204" pitchFamily="34" charset="0"/>
                        </a:rPr>
                        <a:t>9) Giving detail</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b="1" dirty="0">
                          <a:effectLst/>
                          <a:latin typeface="Arial" panose="020B0604020202020204" pitchFamily="34" charset="0"/>
                          <a:ea typeface="Calibri" panose="020F0502020204030204" pitchFamily="34" charset="0"/>
                        </a:rPr>
                        <a:t>and engaging the reader</a:t>
                      </a:r>
                      <a:endParaRPr lang="en-GB" sz="1000" dirty="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dirty="0">
                          <a:effectLst/>
                          <a:latin typeface="Arial" panose="020B0604020202020204" pitchFamily="34" charset="0"/>
                          <a:ea typeface="Calibri" panose="020F0502020204030204" pitchFamily="34" charset="0"/>
                        </a:rPr>
                        <a:t>I can use new words that I have learnt in my writing.</a:t>
                      </a:r>
                      <a:endParaRPr lang="en-GB" sz="1000" dirty="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dirty="0">
                          <a:effectLst/>
                          <a:latin typeface="Arial" panose="020B0604020202020204" pitchFamily="34" charset="0"/>
                          <a:ea typeface="Calibri" panose="020F0502020204030204" pitchFamily="34" charset="0"/>
                        </a:rPr>
                        <a:t>I can use adjectives in my writing.</a:t>
                      </a:r>
                      <a:endParaRPr lang="en-GB" sz="1000" dirty="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dirty="0">
                          <a:effectLst/>
                          <a:latin typeface="Arial" panose="020B0604020202020204" pitchFamily="34" charset="0"/>
                          <a:ea typeface="Calibri" panose="020F0502020204030204" pitchFamily="34" charset="0"/>
                        </a:rPr>
                        <a:t>I can think about the reader when writing.</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read my writing to others with appropriate expression.</a:t>
                      </a:r>
                      <a:endParaRPr lang="en-GB" sz="1000" dirty="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dirty="0">
                          <a:effectLst/>
                          <a:latin typeface="Arial" panose="020B0604020202020204" pitchFamily="34" charset="0"/>
                          <a:ea typeface="Calibri" panose="020F0502020204030204" pitchFamily="34" charset="0"/>
                        </a:rPr>
                        <a:t>I can select appropriate language to describe characters and settings.</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read aloud my own writing, to a group or whole class, using appropriate intonation.</a:t>
                      </a:r>
                      <a:endParaRPr lang="en-GB" sz="1000" dirty="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dirty="0">
                          <a:effectLst/>
                          <a:latin typeface="Arial" panose="020B0604020202020204" pitchFamily="34" charset="0"/>
                          <a:ea typeface="Calibri" panose="020F0502020204030204" pitchFamily="34" charset="0"/>
                        </a:rPr>
                        <a:t>I can use embedded clauses to give the reader more information.</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use figurative language to describe characters, settings and plot.</a:t>
                      </a:r>
                      <a:endParaRPr lang="en-GB" sz="1000" dirty="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dirty="0">
                          <a:effectLst/>
                          <a:latin typeface="Arial" panose="020B0604020202020204" pitchFamily="34" charset="0"/>
                          <a:ea typeface="Calibri" panose="020F0502020204030204" pitchFamily="34" charset="0"/>
                        </a:rPr>
                        <a:t>I can select precise language to describe characters and settings understanding how such choices can change and enhance meaning.</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create tension and suspense using different tools and dialogue to convey character and advance the action.  </a:t>
                      </a:r>
                      <a:endParaRPr lang="en-GB" sz="1000" dirty="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dirty="0">
                          <a:effectLst/>
                          <a:latin typeface="Arial" panose="020B0604020202020204" pitchFamily="34" charset="0"/>
                          <a:ea typeface="Calibri" panose="020F0502020204030204" pitchFamily="34" charset="0"/>
                        </a:rPr>
                        <a:t>I can use appropriate grammar and vocabulary, understanding how such choices can change and enhance meaning.</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describe settings, characters and atmosphere by using expanding noun phrases, relative clauses and dialogue to convey character and advance the action.</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ensure my writing maintains the style of the genre</a:t>
                      </a:r>
                      <a:r>
                        <a:rPr lang="en-GB" sz="1000" dirty="0" smtClean="0">
                          <a:effectLst/>
                          <a:latin typeface="Arial" panose="020B0604020202020204" pitchFamily="34" charset="0"/>
                          <a:ea typeface="Calibri" panose="020F0502020204030204" pitchFamily="34" charset="0"/>
                        </a:rPr>
                        <a:t>.</a:t>
                      </a:r>
                    </a:p>
                  </a:txBody>
                  <a:tcPr marL="73025" marR="73025" marT="0" marB="0"/>
                </a:tc>
                <a:extLst>
                  <a:ext uri="{0D108BD9-81ED-4DB2-BD59-A6C34878D82A}">
                    <a16:rowId xmlns:a16="http://schemas.microsoft.com/office/drawing/2014/main" val="1507772403"/>
                  </a:ext>
                </a:extLst>
              </a:tr>
            </a:tbl>
          </a:graphicData>
        </a:graphic>
      </p:graphicFrame>
    </p:spTree>
    <p:extLst>
      <p:ext uri="{BB962C8B-B14F-4D97-AF65-F5344CB8AC3E}">
        <p14:creationId xmlns:p14="http://schemas.microsoft.com/office/powerpoint/2010/main" val="268200920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3567" y="305535"/>
            <a:ext cx="7244863" cy="526037"/>
          </a:xfrm>
          <a:solidFill>
            <a:schemeClr val="accent1">
              <a:lumMod val="60000"/>
              <a:lumOff val="40000"/>
            </a:schemeClr>
          </a:solidFill>
        </p:spPr>
        <p:txBody>
          <a:bodyPr>
            <a:normAutofit fontScale="90000"/>
          </a:bodyPr>
          <a:lstStyle/>
          <a:p>
            <a:pPr algn="ctr"/>
            <a:r>
              <a:rPr lang="en-GB" sz="2800" b="1" u="sng" dirty="0">
                <a:latin typeface="+mn-lt"/>
              </a:rPr>
              <a:t/>
            </a:r>
            <a:br>
              <a:rPr lang="en-GB" sz="2800" b="1" u="sng" dirty="0">
                <a:latin typeface="+mn-lt"/>
              </a:rPr>
            </a:br>
            <a:r>
              <a:rPr lang="en-GB" sz="2800" b="1" u="sng" dirty="0" smtClean="0">
                <a:latin typeface="+mn-lt"/>
              </a:rPr>
              <a:t/>
            </a:r>
            <a:br>
              <a:rPr lang="en-GB" sz="2800" b="1" u="sng" dirty="0" smtClean="0">
                <a:latin typeface="+mn-lt"/>
              </a:rPr>
            </a:br>
            <a:r>
              <a:rPr lang="en-GB" sz="2800" b="1" u="sng" dirty="0">
                <a:latin typeface="+mn-lt"/>
              </a:rPr>
              <a:t>Writing Attainment </a:t>
            </a:r>
            <a:r>
              <a:rPr lang="en-GB" sz="2800" b="1" u="sng" dirty="0" smtClean="0">
                <a:latin typeface="+mn-lt"/>
              </a:rPr>
              <a:t>– Progression</a:t>
            </a:r>
            <a:r>
              <a:rPr lang="en-GB" sz="2800" b="1" u="sng" dirty="0" smtClean="0"/>
              <a:t/>
            </a:r>
            <a:br>
              <a:rPr lang="en-GB" sz="2800" b="1" u="sng" dirty="0" smtClean="0"/>
            </a:br>
            <a:r>
              <a:rPr lang="en-GB" sz="2800" b="1" u="sng" dirty="0" smtClean="0">
                <a:latin typeface="+mn-lt"/>
              </a:rPr>
              <a:t/>
            </a:r>
            <a:br>
              <a:rPr lang="en-GB" sz="2800" b="1" u="sng" dirty="0" smtClean="0">
                <a:latin typeface="+mn-lt"/>
              </a:rPr>
            </a:br>
            <a:endParaRPr lang="en-GB" sz="2800" b="1" dirty="0">
              <a:latin typeface="+mn-lt"/>
            </a:endParaRPr>
          </a:p>
        </p:txBody>
      </p:sp>
      <p:pic>
        <p:nvPicPr>
          <p:cNvPr id="4" name="Picture 3">
            <a:extLst>
              <a:ext uri="{FF2B5EF4-FFF2-40B4-BE49-F238E27FC236}">
                <a16:creationId xmlns:a16="http://schemas.microsoft.com/office/drawing/2014/main" id="{F0AF5E37-ACC6-16B0-8CC7-B0B250D4F5E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8867" y="232248"/>
            <a:ext cx="569742" cy="672612"/>
          </a:xfrm>
          <a:prstGeom prst="rect">
            <a:avLst/>
          </a:prstGeom>
          <a:noFill/>
          <a:ln>
            <a:noFill/>
          </a:ln>
        </p:spPr>
      </p:pic>
      <p:graphicFrame>
        <p:nvGraphicFramePr>
          <p:cNvPr id="7" name="Content Placeholder 6"/>
          <p:cNvGraphicFramePr>
            <a:graphicFrameLocks noGrp="1"/>
          </p:cNvGraphicFramePr>
          <p:nvPr>
            <p:ph idx="1"/>
            <p:extLst>
              <p:ext uri="{D42A27DB-BD31-4B8C-83A1-F6EECF244321}">
                <p14:modId xmlns:p14="http://schemas.microsoft.com/office/powerpoint/2010/main" val="1585983482"/>
              </p:ext>
            </p:extLst>
          </p:nvPr>
        </p:nvGraphicFramePr>
        <p:xfrm>
          <a:off x="318867" y="1178686"/>
          <a:ext cx="11555266" cy="5438684"/>
        </p:xfrm>
        <a:graphic>
          <a:graphicData uri="http://schemas.openxmlformats.org/drawingml/2006/table">
            <a:tbl>
              <a:tblPr firstRow="1" firstCol="1" bandRow="1">
                <a:tableStyleId>{B301B821-A1FF-4177-AEE7-76D212191A09}</a:tableStyleId>
              </a:tblPr>
              <a:tblGrid>
                <a:gridCol w="1078856">
                  <a:extLst>
                    <a:ext uri="{9D8B030D-6E8A-4147-A177-3AD203B41FA5}">
                      <a16:colId xmlns:a16="http://schemas.microsoft.com/office/drawing/2014/main" val="1271679066"/>
                    </a:ext>
                  </a:extLst>
                </a:gridCol>
                <a:gridCol w="1496630">
                  <a:extLst>
                    <a:ext uri="{9D8B030D-6E8A-4147-A177-3AD203B41FA5}">
                      <a16:colId xmlns:a16="http://schemas.microsoft.com/office/drawing/2014/main" val="2204526358"/>
                    </a:ext>
                  </a:extLst>
                </a:gridCol>
                <a:gridCol w="1496630">
                  <a:extLst>
                    <a:ext uri="{9D8B030D-6E8A-4147-A177-3AD203B41FA5}">
                      <a16:colId xmlns:a16="http://schemas.microsoft.com/office/drawing/2014/main" val="4278348518"/>
                    </a:ext>
                  </a:extLst>
                </a:gridCol>
                <a:gridCol w="1496630">
                  <a:extLst>
                    <a:ext uri="{9D8B030D-6E8A-4147-A177-3AD203B41FA5}">
                      <a16:colId xmlns:a16="http://schemas.microsoft.com/office/drawing/2014/main" val="2640120905"/>
                    </a:ext>
                  </a:extLst>
                </a:gridCol>
                <a:gridCol w="1496630">
                  <a:extLst>
                    <a:ext uri="{9D8B030D-6E8A-4147-A177-3AD203B41FA5}">
                      <a16:colId xmlns:a16="http://schemas.microsoft.com/office/drawing/2014/main" val="3175526291"/>
                    </a:ext>
                  </a:extLst>
                </a:gridCol>
                <a:gridCol w="1496630">
                  <a:extLst>
                    <a:ext uri="{9D8B030D-6E8A-4147-A177-3AD203B41FA5}">
                      <a16:colId xmlns:a16="http://schemas.microsoft.com/office/drawing/2014/main" val="1426912669"/>
                    </a:ext>
                  </a:extLst>
                </a:gridCol>
                <a:gridCol w="1496630">
                  <a:extLst>
                    <a:ext uri="{9D8B030D-6E8A-4147-A177-3AD203B41FA5}">
                      <a16:colId xmlns:a16="http://schemas.microsoft.com/office/drawing/2014/main" val="3084917042"/>
                    </a:ext>
                  </a:extLst>
                </a:gridCol>
                <a:gridCol w="1496630">
                  <a:extLst>
                    <a:ext uri="{9D8B030D-6E8A-4147-A177-3AD203B41FA5}">
                      <a16:colId xmlns:a16="http://schemas.microsoft.com/office/drawing/2014/main" val="2864879872"/>
                    </a:ext>
                  </a:extLst>
                </a:gridCol>
              </a:tblGrid>
              <a:tr h="299917">
                <a:tc>
                  <a:txBody>
                    <a:bodyPr/>
                    <a:lstStyle/>
                    <a:p>
                      <a:pPr algn="ctr">
                        <a:lnSpc>
                          <a:spcPct val="107000"/>
                        </a:lnSpc>
                        <a:spcAft>
                          <a:spcPts val="0"/>
                        </a:spcAft>
                      </a:pPr>
                      <a:r>
                        <a:rPr lang="en-GB" sz="1200" b="1" dirty="0">
                          <a:effectLst/>
                          <a:latin typeface="Arial" panose="020B0604020202020204" pitchFamily="34" charset="0"/>
                          <a:ea typeface="Arial" panose="020B0604020202020204" pitchFamily="34" charset="0"/>
                        </a:rPr>
                        <a:t>Writing skill</a:t>
                      </a:r>
                      <a:endParaRPr lang="en-GB" sz="1100" dirty="0">
                        <a:effectLst/>
                        <a:latin typeface="Calibri" panose="020F0502020204030204" pitchFamily="34" charset="0"/>
                        <a:ea typeface="Calibri" panose="020F0502020204030204" pitchFamily="34" charset="0"/>
                      </a:endParaRPr>
                    </a:p>
                  </a:txBody>
                  <a:tcPr marL="73025" marR="73025" marT="0" marB="0" anchor="ctr"/>
                </a:tc>
                <a:tc>
                  <a:txBody>
                    <a:bodyPr/>
                    <a:lstStyle/>
                    <a:p>
                      <a:pPr algn="ctr">
                        <a:lnSpc>
                          <a:spcPct val="107000"/>
                        </a:lnSpc>
                        <a:spcAft>
                          <a:spcPts val="0"/>
                        </a:spcAft>
                      </a:pPr>
                      <a:r>
                        <a:rPr lang="en-GB" sz="1200" b="1" dirty="0">
                          <a:effectLst/>
                          <a:latin typeface="Arial" panose="020B0604020202020204" pitchFamily="34" charset="0"/>
                          <a:ea typeface="Arial" panose="020B0604020202020204" pitchFamily="34" charset="0"/>
                        </a:rPr>
                        <a:t>EYFS</a:t>
                      </a:r>
                      <a:endParaRPr lang="en-GB" sz="1100" dirty="0">
                        <a:effectLst/>
                        <a:latin typeface="Calibri" panose="020F0502020204030204" pitchFamily="34" charset="0"/>
                        <a:ea typeface="Calibri" panose="020F0502020204030204" pitchFamily="34" charset="0"/>
                      </a:endParaRPr>
                    </a:p>
                  </a:txBody>
                  <a:tcPr marL="73025" marR="73025" marT="0" marB="0" anchor="ctr"/>
                </a:tc>
                <a:tc>
                  <a:txBody>
                    <a:bodyPr/>
                    <a:lstStyle/>
                    <a:p>
                      <a:pPr algn="ctr">
                        <a:lnSpc>
                          <a:spcPct val="107000"/>
                        </a:lnSpc>
                        <a:spcAft>
                          <a:spcPts val="0"/>
                        </a:spcAft>
                      </a:pPr>
                      <a:r>
                        <a:rPr lang="en-GB" sz="1200" b="1" dirty="0">
                          <a:effectLst/>
                          <a:latin typeface="Arial" panose="020B0604020202020204" pitchFamily="34" charset="0"/>
                          <a:ea typeface="Arial" panose="020B0604020202020204" pitchFamily="34" charset="0"/>
                        </a:rPr>
                        <a:t>Year 1</a:t>
                      </a:r>
                      <a:endParaRPr lang="en-GB" sz="1100" dirty="0">
                        <a:effectLst/>
                        <a:latin typeface="Calibri" panose="020F0502020204030204" pitchFamily="34" charset="0"/>
                        <a:ea typeface="Calibri" panose="020F0502020204030204" pitchFamily="34" charset="0"/>
                      </a:endParaRPr>
                    </a:p>
                  </a:txBody>
                  <a:tcPr marL="73025" marR="73025" marT="0" marB="0" anchor="ctr"/>
                </a:tc>
                <a:tc>
                  <a:txBody>
                    <a:bodyPr/>
                    <a:lstStyle/>
                    <a:p>
                      <a:pPr algn="ctr">
                        <a:lnSpc>
                          <a:spcPct val="107000"/>
                        </a:lnSpc>
                        <a:spcAft>
                          <a:spcPts val="0"/>
                        </a:spcAft>
                      </a:pPr>
                      <a:r>
                        <a:rPr lang="en-GB" sz="1200" b="1">
                          <a:effectLst/>
                          <a:latin typeface="Arial" panose="020B0604020202020204" pitchFamily="34" charset="0"/>
                          <a:ea typeface="Arial" panose="020B0604020202020204" pitchFamily="34" charset="0"/>
                        </a:rPr>
                        <a:t>Year 2</a:t>
                      </a:r>
                      <a:endParaRPr lang="en-GB" sz="1100">
                        <a:effectLst/>
                        <a:latin typeface="Calibri" panose="020F0502020204030204" pitchFamily="34" charset="0"/>
                        <a:ea typeface="Calibri" panose="020F0502020204030204" pitchFamily="34" charset="0"/>
                      </a:endParaRPr>
                    </a:p>
                  </a:txBody>
                  <a:tcPr marL="73025" marR="73025" marT="0" marB="0" anchor="ctr"/>
                </a:tc>
                <a:tc>
                  <a:txBody>
                    <a:bodyPr/>
                    <a:lstStyle/>
                    <a:p>
                      <a:pPr algn="ctr">
                        <a:lnSpc>
                          <a:spcPct val="107000"/>
                        </a:lnSpc>
                        <a:spcAft>
                          <a:spcPts val="0"/>
                        </a:spcAft>
                      </a:pPr>
                      <a:r>
                        <a:rPr lang="en-GB" sz="1200" b="1">
                          <a:effectLst/>
                          <a:latin typeface="Arial" panose="020B0604020202020204" pitchFamily="34" charset="0"/>
                          <a:ea typeface="Arial" panose="020B0604020202020204" pitchFamily="34" charset="0"/>
                        </a:rPr>
                        <a:t>Year 3</a:t>
                      </a:r>
                      <a:endParaRPr lang="en-GB" sz="1100">
                        <a:effectLst/>
                        <a:latin typeface="Calibri" panose="020F0502020204030204" pitchFamily="34" charset="0"/>
                        <a:ea typeface="Calibri" panose="020F0502020204030204" pitchFamily="34" charset="0"/>
                      </a:endParaRPr>
                    </a:p>
                  </a:txBody>
                  <a:tcPr marL="73025" marR="73025" marT="0" marB="0" anchor="ctr"/>
                </a:tc>
                <a:tc>
                  <a:txBody>
                    <a:bodyPr/>
                    <a:lstStyle/>
                    <a:p>
                      <a:pPr algn="ctr">
                        <a:lnSpc>
                          <a:spcPct val="107000"/>
                        </a:lnSpc>
                        <a:spcAft>
                          <a:spcPts val="0"/>
                        </a:spcAft>
                      </a:pPr>
                      <a:r>
                        <a:rPr lang="en-GB" sz="1200" b="1">
                          <a:effectLst/>
                          <a:latin typeface="Arial" panose="020B0604020202020204" pitchFamily="34" charset="0"/>
                          <a:ea typeface="Arial" panose="020B0604020202020204" pitchFamily="34" charset="0"/>
                        </a:rPr>
                        <a:t>Year 4</a:t>
                      </a:r>
                      <a:endParaRPr lang="en-GB" sz="1100">
                        <a:effectLst/>
                        <a:latin typeface="Calibri" panose="020F0502020204030204" pitchFamily="34" charset="0"/>
                        <a:ea typeface="Calibri" panose="020F0502020204030204" pitchFamily="34" charset="0"/>
                      </a:endParaRPr>
                    </a:p>
                  </a:txBody>
                  <a:tcPr marL="73025" marR="73025" marT="0" marB="0" anchor="ctr"/>
                </a:tc>
                <a:tc>
                  <a:txBody>
                    <a:bodyPr/>
                    <a:lstStyle/>
                    <a:p>
                      <a:pPr algn="ctr">
                        <a:lnSpc>
                          <a:spcPct val="107000"/>
                        </a:lnSpc>
                        <a:spcAft>
                          <a:spcPts val="0"/>
                        </a:spcAft>
                      </a:pPr>
                      <a:r>
                        <a:rPr lang="en-GB" sz="1200" b="1">
                          <a:effectLst/>
                          <a:latin typeface="Arial" panose="020B0604020202020204" pitchFamily="34" charset="0"/>
                          <a:ea typeface="Arial" panose="020B0604020202020204" pitchFamily="34" charset="0"/>
                        </a:rPr>
                        <a:t>Year 5</a:t>
                      </a:r>
                      <a:endParaRPr lang="en-GB" sz="1100">
                        <a:effectLst/>
                        <a:latin typeface="Calibri" panose="020F0502020204030204" pitchFamily="34" charset="0"/>
                        <a:ea typeface="Calibri" panose="020F0502020204030204" pitchFamily="34" charset="0"/>
                      </a:endParaRPr>
                    </a:p>
                  </a:txBody>
                  <a:tcPr marL="73025" marR="73025" marT="0" marB="0" anchor="ctr"/>
                </a:tc>
                <a:tc>
                  <a:txBody>
                    <a:bodyPr/>
                    <a:lstStyle/>
                    <a:p>
                      <a:pPr algn="ctr">
                        <a:lnSpc>
                          <a:spcPct val="107000"/>
                        </a:lnSpc>
                        <a:spcAft>
                          <a:spcPts val="0"/>
                        </a:spcAft>
                      </a:pPr>
                      <a:r>
                        <a:rPr lang="en-GB" sz="1200" b="1">
                          <a:effectLst/>
                          <a:latin typeface="Arial" panose="020B0604020202020204" pitchFamily="34" charset="0"/>
                          <a:ea typeface="Arial" panose="020B0604020202020204" pitchFamily="34" charset="0"/>
                        </a:rPr>
                        <a:t>Year 6</a:t>
                      </a:r>
                      <a:endParaRPr lang="en-GB" sz="1100">
                        <a:effectLst/>
                        <a:latin typeface="Calibri" panose="020F0502020204030204" pitchFamily="34" charset="0"/>
                        <a:ea typeface="Calibri" panose="020F0502020204030204" pitchFamily="34" charset="0"/>
                      </a:endParaRPr>
                    </a:p>
                  </a:txBody>
                  <a:tcPr marL="73025" marR="73025" marT="0" marB="0" anchor="ctr"/>
                </a:tc>
                <a:extLst>
                  <a:ext uri="{0D108BD9-81ED-4DB2-BD59-A6C34878D82A}">
                    <a16:rowId xmlns:a16="http://schemas.microsoft.com/office/drawing/2014/main" val="2327337328"/>
                  </a:ext>
                </a:extLst>
              </a:tr>
              <a:tr h="5138767">
                <a:tc>
                  <a:txBody>
                    <a:bodyPr/>
                    <a:lstStyle/>
                    <a:p>
                      <a:pPr>
                        <a:lnSpc>
                          <a:spcPct val="107000"/>
                        </a:lnSpc>
                        <a:spcAft>
                          <a:spcPts val="0"/>
                        </a:spcAft>
                      </a:pPr>
                      <a:r>
                        <a:rPr lang="en-GB" sz="1000" b="1" dirty="0">
                          <a:effectLst/>
                          <a:latin typeface="Arial" panose="020B0604020202020204" pitchFamily="34" charset="0"/>
                          <a:ea typeface="Calibri" panose="020F0502020204030204" pitchFamily="34" charset="0"/>
                        </a:rPr>
                        <a:t>10) Improving and editing my writing</a:t>
                      </a:r>
                      <a:endParaRPr lang="en-GB" sz="1000" dirty="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dirty="0">
                          <a:effectLst/>
                          <a:latin typeface="Arial" panose="020B0604020202020204" pitchFamily="34" charset="0"/>
                          <a:ea typeface="Calibri" panose="020F0502020204030204" pitchFamily="34" charset="0"/>
                        </a:rPr>
                        <a:t>I can talk about my writing.</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read my writing.</a:t>
                      </a:r>
                      <a:endParaRPr lang="en-GB" sz="1000" dirty="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dirty="0">
                          <a:effectLst/>
                          <a:latin typeface="Arial" panose="020B0604020202020204" pitchFamily="34" charset="0"/>
                          <a:ea typeface="Calibri" panose="020F0502020204030204" pitchFamily="34" charset="0"/>
                        </a:rPr>
                        <a:t>I can re-read what I have written to check that it makes sense.</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go back and, with support, put in missing punctuation that has been highlighted.</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Arial" panose="020B0604020202020204" pitchFamily="34" charset="0"/>
                        </a:rPr>
                        <a:t>I can discuss what I have written with the teacher.</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Arial" panose="020B060402020202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Arial" panose="020B0604020202020204" pitchFamily="34" charset="0"/>
                        </a:rPr>
                        <a:t>I can read aloud my writing clearly enough to be heard by my peers and teacher.   </a:t>
                      </a:r>
                      <a:endParaRPr lang="en-GB" sz="1000" dirty="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dirty="0">
                          <a:effectLst/>
                          <a:latin typeface="Arial" panose="020B0604020202020204" pitchFamily="34" charset="0"/>
                          <a:ea typeface="Calibri" panose="020F0502020204030204" pitchFamily="34" charset="0"/>
                        </a:rPr>
                        <a:t>I can re-read my writing and check for missing punctuation with the support of my peers and teacher.</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begin to make simple additions, revisions and proof read corrections in my work. </a:t>
                      </a:r>
                      <a:endParaRPr lang="en-GB" sz="1000" dirty="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dirty="0">
                          <a:effectLst/>
                          <a:latin typeface="Arial" panose="020B0604020202020204" pitchFamily="34" charset="0"/>
                          <a:ea typeface="Calibri" panose="020F0502020204030204" pitchFamily="34" charset="0"/>
                        </a:rPr>
                        <a:t>I can proof-read my work and others’ to ensure it makes sense.</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evaluate and edit my work and begin to suggest improvements.</a:t>
                      </a:r>
                      <a:endParaRPr lang="en-GB" sz="1000" dirty="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dirty="0">
                          <a:effectLst/>
                          <a:latin typeface="Arial" panose="020B0604020202020204" pitchFamily="34" charset="0"/>
                          <a:ea typeface="Calibri" panose="020F0502020204030204" pitchFamily="34" charset="0"/>
                        </a:rPr>
                        <a:t>I can proof-read my work in order to identify spelling and punctuation errors as I write.</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I can redraft my work by making improvements from feedback and suggestions given.</a:t>
                      </a:r>
                      <a:endParaRPr lang="en-GB" sz="1000" dirty="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dirty="0">
                          <a:effectLst/>
                          <a:latin typeface="Arial" panose="020B0604020202020204" pitchFamily="34" charset="0"/>
                          <a:ea typeface="Calibri" panose="020F0502020204030204" pitchFamily="34" charset="0"/>
                        </a:rPr>
                        <a:t>I can evaluate and edit my work by:</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Assessing the effectiveness of my own and others writing.</a:t>
                      </a:r>
                      <a:endParaRPr lang="en-GB" sz="1000" dirty="0">
                        <a:effectLst/>
                        <a:latin typeface="Calibri" panose="020F0502020204030204" pitchFamily="34" charset="0"/>
                        <a:ea typeface="Calibri" panose="020F0502020204030204" pitchFamily="34" charset="0"/>
                      </a:endParaRPr>
                    </a:p>
                    <a:p>
                      <a:pPr marL="457200">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Proposing changes to vocabulary grammar and punctuation to enhance effects and clarify meaning.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Ensuring the consistent and correct use of tense.</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Ensuring the correct subject and verb agreement when using singular and plural, distinguishing between the languages of speech and using the appropriate register.</a:t>
                      </a:r>
                      <a:endParaRPr lang="en-GB" sz="1000" dirty="0">
                        <a:effectLst/>
                        <a:latin typeface="Calibri" panose="020F0502020204030204" pitchFamily="34" charset="0"/>
                        <a:ea typeface="Calibri" panose="020F0502020204030204" pitchFamily="34" charset="0"/>
                      </a:endParaRPr>
                    </a:p>
                    <a:p>
                      <a:pPr marL="457200">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Proof-reading for spelling and punctuation errors</a:t>
                      </a:r>
                      <a:endParaRPr lang="en-GB" sz="1000" dirty="0">
                        <a:effectLst/>
                        <a:latin typeface="Calibri" panose="020F0502020204030204" pitchFamily="34" charset="0"/>
                        <a:ea typeface="Calibri" panose="020F0502020204030204" pitchFamily="34" charset="0"/>
                      </a:endParaRPr>
                    </a:p>
                  </a:txBody>
                  <a:tcPr marL="73025" marR="73025" marT="0" marB="0"/>
                </a:tc>
                <a:tc>
                  <a:txBody>
                    <a:bodyPr/>
                    <a:lstStyle/>
                    <a:p>
                      <a:pPr>
                        <a:lnSpc>
                          <a:spcPct val="107000"/>
                        </a:lnSpc>
                        <a:spcAft>
                          <a:spcPts val="0"/>
                        </a:spcAft>
                      </a:pPr>
                      <a:r>
                        <a:rPr lang="en-GB" sz="1000" dirty="0">
                          <a:effectLst/>
                          <a:latin typeface="Arial" panose="020B0604020202020204" pitchFamily="34" charset="0"/>
                          <a:ea typeface="Calibri" panose="020F0502020204030204" pitchFamily="34" charset="0"/>
                        </a:rPr>
                        <a:t>I can evaluate and edit my work by:</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Assessing the effectiveness of my own and others writing.</a:t>
                      </a:r>
                      <a:endParaRPr lang="en-GB" sz="1000" dirty="0">
                        <a:effectLst/>
                        <a:latin typeface="Calibri" panose="020F0502020204030204" pitchFamily="34" charset="0"/>
                        <a:ea typeface="Calibri" panose="020F0502020204030204" pitchFamily="34" charset="0"/>
                      </a:endParaRPr>
                    </a:p>
                    <a:p>
                      <a:pPr marL="457200">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Proposing changes to vocabulary grammar and punctuation to enhance effects and clarify meaning.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Ensuring the consistent and correct use of tense.</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Ensuring the correct subject and verb agreement when using singular and plural, distinguishing between the languages of speech and using the appropriate register.</a:t>
                      </a:r>
                      <a:endParaRPr lang="en-GB" sz="1000" dirty="0">
                        <a:effectLst/>
                        <a:latin typeface="Calibri" panose="020F0502020204030204" pitchFamily="34" charset="0"/>
                        <a:ea typeface="Calibri" panose="020F0502020204030204" pitchFamily="34" charset="0"/>
                      </a:endParaRPr>
                    </a:p>
                    <a:p>
                      <a:pPr marL="457200">
                        <a:lnSpc>
                          <a:spcPct val="107000"/>
                        </a:lnSpc>
                        <a:spcAft>
                          <a:spcPts val="0"/>
                        </a:spcAft>
                      </a:pPr>
                      <a:r>
                        <a:rPr lang="en-GB" sz="1000" dirty="0">
                          <a:effectLst/>
                          <a:latin typeface="Arial" panose="020B0604020202020204" pitchFamily="34" charset="0"/>
                          <a:ea typeface="Calibri" panose="020F0502020204030204" pitchFamily="34" charset="0"/>
                        </a:rPr>
                        <a:t> </a:t>
                      </a:r>
                      <a:endParaRPr lang="en-GB" sz="1000" dirty="0">
                        <a:effectLst/>
                        <a:latin typeface="Calibri" panose="020F0502020204030204" pitchFamily="34" charset="0"/>
                        <a:ea typeface="Calibri" panose="020F0502020204030204" pitchFamily="34" charset="0"/>
                      </a:endParaRPr>
                    </a:p>
                    <a:p>
                      <a:pPr>
                        <a:lnSpc>
                          <a:spcPct val="107000"/>
                        </a:lnSpc>
                        <a:spcAft>
                          <a:spcPts val="0"/>
                        </a:spcAft>
                      </a:pPr>
                      <a:r>
                        <a:rPr lang="en-GB" sz="1000" dirty="0">
                          <a:effectLst/>
                          <a:latin typeface="Arial" panose="020B0604020202020204" pitchFamily="34" charset="0"/>
                          <a:ea typeface="Calibri" panose="020F0502020204030204" pitchFamily="34" charset="0"/>
                        </a:rPr>
                        <a:t>Proof-reading for spelling and punctuation errors. </a:t>
                      </a:r>
                      <a:endParaRPr lang="en-GB" sz="1000" dirty="0">
                        <a:effectLst/>
                        <a:latin typeface="Calibri" panose="020F0502020204030204" pitchFamily="34" charset="0"/>
                        <a:ea typeface="Calibri" panose="020F0502020204030204" pitchFamily="34" charset="0"/>
                      </a:endParaRPr>
                    </a:p>
                  </a:txBody>
                  <a:tcPr marL="73025" marR="73025" marT="0" marB="0"/>
                </a:tc>
                <a:extLst>
                  <a:ext uri="{0D108BD9-81ED-4DB2-BD59-A6C34878D82A}">
                    <a16:rowId xmlns:a16="http://schemas.microsoft.com/office/drawing/2014/main" val="1507772403"/>
                  </a:ext>
                </a:extLst>
              </a:tr>
            </a:tbl>
          </a:graphicData>
        </a:graphic>
      </p:graphicFrame>
    </p:spTree>
    <p:extLst>
      <p:ext uri="{BB962C8B-B14F-4D97-AF65-F5344CB8AC3E}">
        <p14:creationId xmlns:p14="http://schemas.microsoft.com/office/powerpoint/2010/main" val="398112849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3567" y="305535"/>
            <a:ext cx="7244863" cy="526037"/>
          </a:xfrm>
          <a:solidFill>
            <a:schemeClr val="accent1">
              <a:lumMod val="60000"/>
              <a:lumOff val="40000"/>
            </a:schemeClr>
          </a:solidFill>
        </p:spPr>
        <p:txBody>
          <a:bodyPr>
            <a:normAutofit fontScale="90000"/>
          </a:bodyPr>
          <a:lstStyle/>
          <a:p>
            <a:pPr algn="ctr"/>
            <a:r>
              <a:rPr lang="en-GB" sz="2800" b="1" u="sng" dirty="0">
                <a:latin typeface="+mn-lt"/>
              </a:rPr>
              <a:t/>
            </a:r>
            <a:br>
              <a:rPr lang="en-GB" sz="2800" b="1" u="sng" dirty="0">
                <a:latin typeface="+mn-lt"/>
              </a:rPr>
            </a:br>
            <a:r>
              <a:rPr lang="en-GB" sz="2800" b="1" u="sng" dirty="0" smtClean="0">
                <a:latin typeface="+mn-lt"/>
              </a:rPr>
              <a:t/>
            </a:r>
            <a:br>
              <a:rPr lang="en-GB" sz="2800" b="1" u="sng" dirty="0" smtClean="0">
                <a:latin typeface="+mn-lt"/>
              </a:rPr>
            </a:br>
            <a:r>
              <a:rPr lang="en-GB" sz="2800" b="1" u="sng" dirty="0" smtClean="0">
                <a:latin typeface="+mn-lt"/>
              </a:rPr>
              <a:t>Writing Non-Statutory Guidance</a:t>
            </a:r>
            <a:br>
              <a:rPr lang="en-GB" sz="2800" b="1" u="sng" dirty="0" smtClean="0">
                <a:latin typeface="+mn-lt"/>
              </a:rPr>
            </a:br>
            <a:r>
              <a:rPr lang="en-GB" sz="2800" b="1" u="sng" dirty="0">
                <a:latin typeface="+mn-lt"/>
              </a:rPr>
              <a:t/>
            </a:r>
            <a:br>
              <a:rPr lang="en-GB" sz="2800" b="1" u="sng" dirty="0">
                <a:latin typeface="+mn-lt"/>
              </a:rPr>
            </a:br>
            <a:endParaRPr lang="en-GB" sz="2800" b="1" dirty="0">
              <a:latin typeface="+mn-lt"/>
            </a:endParaRPr>
          </a:p>
        </p:txBody>
      </p:sp>
      <p:pic>
        <p:nvPicPr>
          <p:cNvPr id="4" name="Picture 3">
            <a:extLst>
              <a:ext uri="{FF2B5EF4-FFF2-40B4-BE49-F238E27FC236}">
                <a16:creationId xmlns:a16="http://schemas.microsoft.com/office/drawing/2014/main" id="{F0AF5E37-ACC6-16B0-8CC7-B0B250D4F5E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8867" y="232248"/>
            <a:ext cx="569742" cy="672612"/>
          </a:xfrm>
          <a:prstGeom prst="rect">
            <a:avLst/>
          </a:prstGeom>
          <a:noFill/>
          <a:ln>
            <a:noFill/>
          </a:ln>
        </p:spPr>
      </p:pic>
      <p:sp>
        <p:nvSpPr>
          <p:cNvPr id="3" name="Content Placeholder 2"/>
          <p:cNvSpPr>
            <a:spLocks noGrp="1"/>
          </p:cNvSpPr>
          <p:nvPr>
            <p:ph idx="1"/>
          </p:nvPr>
        </p:nvSpPr>
        <p:spPr>
          <a:xfrm>
            <a:off x="470262" y="1355363"/>
            <a:ext cx="11260183" cy="4980124"/>
          </a:xfrm>
        </p:spPr>
        <p:txBody>
          <a:bodyPr>
            <a:normAutofit fontScale="77500" lnSpcReduction="20000"/>
          </a:bodyPr>
          <a:lstStyle/>
          <a:p>
            <a:pPr marL="0" indent="0">
              <a:buNone/>
            </a:pPr>
            <a:r>
              <a:rPr lang="en-GB" b="1" dirty="0"/>
              <a:t>Y1 Non-Statutory </a:t>
            </a:r>
            <a:r>
              <a:rPr lang="en-GB" b="1" dirty="0" smtClean="0"/>
              <a:t>Guidance</a:t>
            </a:r>
            <a:endParaRPr lang="en-GB" b="1" dirty="0"/>
          </a:p>
          <a:p>
            <a:pPr marL="0" indent="0">
              <a:buNone/>
            </a:pPr>
            <a:r>
              <a:rPr lang="en-GB" dirty="0"/>
              <a:t>Reading should be taught alongside spelling, so that pupils understand that they can read back words they have spelt. </a:t>
            </a:r>
          </a:p>
          <a:p>
            <a:pPr marL="0" indent="0">
              <a:buNone/>
            </a:pPr>
            <a:r>
              <a:rPr lang="en-GB" dirty="0"/>
              <a:t>Pupils should be shown how to segment spoken words into individual phonemes and then how to represent the phonemes by the appropriate grapheme(s). It is important to recognise that phoneme-grapheme correspondences (which underpin spelling) are more variable than grapheme-phoneme correspondences (which underpin reading). For this reason, pupils need to do much more word-specific rehearsal for spelling than for reading.  At this stage pupils will be spelling some words in a phonically plausible way, even if sometimes incorrectly. Misspellings of words that pupils have been taught to spell should be corrected; other misspelt words should be used to teach pupils about alternative ways of representing those sounds.  Writing simple dictated sentences that include words taught so far gives pupils opportunities to apply and practise their spelling. </a:t>
            </a:r>
          </a:p>
          <a:p>
            <a:pPr marL="0" indent="0">
              <a:buNone/>
            </a:pPr>
            <a:r>
              <a:rPr lang="en-GB" dirty="0"/>
              <a:t>At the beginning of year 1, not all pupils will have the spelling and handwriting skills they need to write down everything that they can compose out loud. </a:t>
            </a:r>
          </a:p>
          <a:p>
            <a:pPr marL="0" indent="0">
              <a:buNone/>
            </a:pPr>
            <a:r>
              <a:rPr lang="en-GB" dirty="0"/>
              <a:t>Pupils should understand, through demonstration, the skills and processes essential to writing: that is, thinking aloud as they collect ideas, drafting, and re-reading to check their meaning is clear. </a:t>
            </a:r>
          </a:p>
        </p:txBody>
      </p:sp>
    </p:spTree>
    <p:extLst>
      <p:ext uri="{BB962C8B-B14F-4D97-AF65-F5344CB8AC3E}">
        <p14:creationId xmlns:p14="http://schemas.microsoft.com/office/powerpoint/2010/main" val="170278121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3567" y="305535"/>
            <a:ext cx="7244863" cy="526037"/>
          </a:xfrm>
          <a:solidFill>
            <a:schemeClr val="accent1">
              <a:lumMod val="60000"/>
              <a:lumOff val="40000"/>
            </a:schemeClr>
          </a:solidFill>
        </p:spPr>
        <p:txBody>
          <a:bodyPr>
            <a:normAutofit fontScale="90000"/>
          </a:bodyPr>
          <a:lstStyle/>
          <a:p>
            <a:pPr algn="ctr"/>
            <a:r>
              <a:rPr lang="en-GB" sz="2800" b="1" u="sng" dirty="0">
                <a:latin typeface="+mn-lt"/>
              </a:rPr>
              <a:t/>
            </a:r>
            <a:br>
              <a:rPr lang="en-GB" sz="2800" b="1" u="sng" dirty="0">
                <a:latin typeface="+mn-lt"/>
              </a:rPr>
            </a:br>
            <a:r>
              <a:rPr lang="en-GB" sz="2800" b="1" u="sng" dirty="0" smtClean="0">
                <a:latin typeface="+mn-lt"/>
              </a:rPr>
              <a:t/>
            </a:r>
            <a:br>
              <a:rPr lang="en-GB" sz="2800" b="1" u="sng" dirty="0" smtClean="0">
                <a:latin typeface="+mn-lt"/>
              </a:rPr>
            </a:br>
            <a:r>
              <a:rPr lang="en-GB" sz="2800" b="1" u="sng" dirty="0" smtClean="0">
                <a:latin typeface="+mn-lt"/>
              </a:rPr>
              <a:t>Writing Non-Statutory Guidance</a:t>
            </a:r>
            <a:br>
              <a:rPr lang="en-GB" sz="2800" b="1" u="sng" dirty="0" smtClean="0">
                <a:latin typeface="+mn-lt"/>
              </a:rPr>
            </a:br>
            <a:r>
              <a:rPr lang="en-GB" sz="2800" b="1" u="sng" dirty="0">
                <a:latin typeface="+mn-lt"/>
              </a:rPr>
              <a:t/>
            </a:r>
            <a:br>
              <a:rPr lang="en-GB" sz="2800" b="1" u="sng" dirty="0">
                <a:latin typeface="+mn-lt"/>
              </a:rPr>
            </a:br>
            <a:endParaRPr lang="en-GB" sz="2800" b="1" dirty="0">
              <a:latin typeface="+mn-lt"/>
            </a:endParaRPr>
          </a:p>
        </p:txBody>
      </p:sp>
      <p:pic>
        <p:nvPicPr>
          <p:cNvPr id="4" name="Picture 3">
            <a:extLst>
              <a:ext uri="{FF2B5EF4-FFF2-40B4-BE49-F238E27FC236}">
                <a16:creationId xmlns:a16="http://schemas.microsoft.com/office/drawing/2014/main" id="{F0AF5E37-ACC6-16B0-8CC7-B0B250D4F5E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8867" y="232248"/>
            <a:ext cx="569742" cy="672612"/>
          </a:xfrm>
          <a:prstGeom prst="rect">
            <a:avLst/>
          </a:prstGeom>
          <a:noFill/>
          <a:ln>
            <a:noFill/>
          </a:ln>
        </p:spPr>
      </p:pic>
      <p:sp>
        <p:nvSpPr>
          <p:cNvPr id="3" name="Content Placeholder 2"/>
          <p:cNvSpPr>
            <a:spLocks noGrp="1"/>
          </p:cNvSpPr>
          <p:nvPr>
            <p:ph idx="1"/>
          </p:nvPr>
        </p:nvSpPr>
        <p:spPr>
          <a:xfrm>
            <a:off x="298769" y="1094105"/>
            <a:ext cx="11594458" cy="5567952"/>
          </a:xfrm>
        </p:spPr>
        <p:txBody>
          <a:bodyPr>
            <a:noAutofit/>
          </a:bodyPr>
          <a:lstStyle/>
          <a:p>
            <a:pPr marL="0" indent="0">
              <a:spcBef>
                <a:spcPts val="0"/>
              </a:spcBef>
              <a:buNone/>
            </a:pPr>
            <a:r>
              <a:rPr lang="en-GB" sz="2200" b="1" dirty="0"/>
              <a:t>Y2 Non-Statutory </a:t>
            </a:r>
            <a:r>
              <a:rPr lang="en-GB" sz="2200" b="1" dirty="0" smtClean="0"/>
              <a:t>Guidance</a:t>
            </a:r>
            <a:endParaRPr lang="en-GB" sz="2200" b="1" dirty="0"/>
          </a:p>
          <a:p>
            <a:pPr marL="0" indent="0">
              <a:spcBef>
                <a:spcPts val="0"/>
              </a:spcBef>
              <a:buNone/>
            </a:pPr>
            <a:r>
              <a:rPr lang="en-GB" sz="1800" dirty="0"/>
              <a:t>In year 2, pupils move towards more word-specific knowledge of spelling, including homophones. The process of spelling should be emphasised: that is, that spelling involves segmenting spoken words into phonemes and then representing all the phonemes by graphemes in the right order. Pupils should do this both for single-syllable and multi-syllabic words. </a:t>
            </a:r>
            <a:r>
              <a:rPr lang="en-GB" sz="1800" dirty="0" smtClean="0"/>
              <a:t>At </a:t>
            </a:r>
            <a:r>
              <a:rPr lang="en-GB" sz="1800" dirty="0"/>
              <a:t>this stage children’s spelling should be phonically plausible, even if not always correct. Misspellings of words that pupils have been taught to spell should be corrected; other misspelt words can be used as an opportunity to teach pupils about alternative ways of representing those sounds. </a:t>
            </a:r>
            <a:r>
              <a:rPr lang="en-GB" sz="1800" dirty="0" smtClean="0"/>
              <a:t>Pupils </a:t>
            </a:r>
            <a:r>
              <a:rPr lang="en-GB" sz="1800" dirty="0"/>
              <a:t>should be encouraged to apply their knowledge of suffixes from their word reading to their spelling. They should also draw from and apply their growing knowledge of word and spelling structure, as well as their knowledge of root words. </a:t>
            </a:r>
          </a:p>
          <a:p>
            <a:pPr marL="0" indent="0">
              <a:buNone/>
            </a:pPr>
            <a:r>
              <a:rPr lang="en-GB" sz="1800" dirty="0"/>
              <a:t>Reading and listening to whole books, not simply extracts, helps pupils to increase their vocabulary and grammatical knowledge, including their knowledge of the vocabulary and grammar of Standard English. These activities also help them to understand how different types of writing, including narratives, are structured. All these can be drawn on for their writing. </a:t>
            </a:r>
          </a:p>
          <a:p>
            <a:pPr marL="0" indent="0">
              <a:buNone/>
            </a:pPr>
            <a:r>
              <a:rPr lang="en-GB" sz="1800" dirty="0"/>
              <a:t>Pupils should understand, through being shown these, the skills and processes essential to writing: that is, thinking aloud as they collect ideas, drafting, and re-reading to check their meaning is clear. </a:t>
            </a:r>
          </a:p>
          <a:p>
            <a:pPr marL="0" indent="0">
              <a:buNone/>
            </a:pPr>
            <a:r>
              <a:rPr lang="en-GB" sz="1800" dirty="0"/>
              <a:t>Drama and role-play can contribute to the quality of pupils’ writing by providing opportunities for pupils to develop and order their ideas through playing roles and improvising scenes in various settings. </a:t>
            </a:r>
          </a:p>
          <a:p>
            <a:pPr marL="0" indent="0">
              <a:buNone/>
            </a:pPr>
            <a:r>
              <a:rPr lang="en-GB" sz="1800" dirty="0"/>
              <a:t>Pupils might draw on and use new vocabulary from their reading, their discussions about it (one-to-one and as a whole class) and from their wider experiences. </a:t>
            </a:r>
          </a:p>
        </p:txBody>
      </p:sp>
    </p:spTree>
    <p:extLst>
      <p:ext uri="{BB962C8B-B14F-4D97-AF65-F5344CB8AC3E}">
        <p14:creationId xmlns:p14="http://schemas.microsoft.com/office/powerpoint/2010/main" val="411281794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3567" y="305535"/>
            <a:ext cx="7244863" cy="526037"/>
          </a:xfrm>
          <a:solidFill>
            <a:schemeClr val="accent1">
              <a:lumMod val="60000"/>
              <a:lumOff val="40000"/>
            </a:schemeClr>
          </a:solidFill>
        </p:spPr>
        <p:txBody>
          <a:bodyPr>
            <a:normAutofit fontScale="90000"/>
          </a:bodyPr>
          <a:lstStyle/>
          <a:p>
            <a:pPr algn="ctr"/>
            <a:r>
              <a:rPr lang="en-GB" sz="2800" b="1" u="sng" dirty="0">
                <a:latin typeface="+mn-lt"/>
              </a:rPr>
              <a:t/>
            </a:r>
            <a:br>
              <a:rPr lang="en-GB" sz="2800" b="1" u="sng" dirty="0">
                <a:latin typeface="+mn-lt"/>
              </a:rPr>
            </a:br>
            <a:r>
              <a:rPr lang="en-GB" sz="2800" b="1" u="sng" dirty="0" smtClean="0">
                <a:latin typeface="+mn-lt"/>
              </a:rPr>
              <a:t/>
            </a:r>
            <a:br>
              <a:rPr lang="en-GB" sz="2800" b="1" u="sng" dirty="0" smtClean="0">
                <a:latin typeface="+mn-lt"/>
              </a:rPr>
            </a:br>
            <a:r>
              <a:rPr lang="en-GB" sz="2800" b="1" u="sng" dirty="0" smtClean="0">
                <a:latin typeface="+mn-lt"/>
              </a:rPr>
              <a:t>Writing Non-Statutory Guidance</a:t>
            </a:r>
            <a:br>
              <a:rPr lang="en-GB" sz="2800" b="1" u="sng" dirty="0" smtClean="0">
                <a:latin typeface="+mn-lt"/>
              </a:rPr>
            </a:br>
            <a:r>
              <a:rPr lang="en-GB" sz="2800" b="1" u="sng" dirty="0">
                <a:latin typeface="+mn-lt"/>
              </a:rPr>
              <a:t/>
            </a:r>
            <a:br>
              <a:rPr lang="en-GB" sz="2800" b="1" u="sng" dirty="0">
                <a:latin typeface="+mn-lt"/>
              </a:rPr>
            </a:br>
            <a:endParaRPr lang="en-GB" sz="2800" b="1" dirty="0">
              <a:latin typeface="+mn-lt"/>
            </a:endParaRPr>
          </a:p>
        </p:txBody>
      </p:sp>
      <p:pic>
        <p:nvPicPr>
          <p:cNvPr id="4" name="Picture 3">
            <a:extLst>
              <a:ext uri="{FF2B5EF4-FFF2-40B4-BE49-F238E27FC236}">
                <a16:creationId xmlns:a16="http://schemas.microsoft.com/office/drawing/2014/main" id="{F0AF5E37-ACC6-16B0-8CC7-B0B250D4F5E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8867" y="232248"/>
            <a:ext cx="569742" cy="672612"/>
          </a:xfrm>
          <a:prstGeom prst="rect">
            <a:avLst/>
          </a:prstGeom>
          <a:noFill/>
          <a:ln>
            <a:noFill/>
          </a:ln>
        </p:spPr>
      </p:pic>
      <p:sp>
        <p:nvSpPr>
          <p:cNvPr id="3" name="Content Placeholder 2"/>
          <p:cNvSpPr>
            <a:spLocks noGrp="1"/>
          </p:cNvSpPr>
          <p:nvPr>
            <p:ph idx="1"/>
          </p:nvPr>
        </p:nvSpPr>
        <p:spPr>
          <a:xfrm>
            <a:off x="298769" y="1094105"/>
            <a:ext cx="11594458" cy="5567952"/>
          </a:xfrm>
        </p:spPr>
        <p:txBody>
          <a:bodyPr>
            <a:noAutofit/>
          </a:bodyPr>
          <a:lstStyle/>
          <a:p>
            <a:pPr marL="0" indent="0">
              <a:spcBef>
                <a:spcPts val="0"/>
              </a:spcBef>
              <a:buNone/>
            </a:pPr>
            <a:r>
              <a:rPr lang="en-GB" sz="2200" b="1" dirty="0" smtClean="0"/>
              <a:t>Y3/4 </a:t>
            </a:r>
            <a:r>
              <a:rPr lang="en-GB" sz="2200" b="1" dirty="0"/>
              <a:t>Non-Statutory </a:t>
            </a:r>
            <a:r>
              <a:rPr lang="en-GB" sz="2200" b="1" dirty="0" smtClean="0"/>
              <a:t>Guidance</a:t>
            </a:r>
            <a:endParaRPr lang="en-GB" sz="2200" b="1" dirty="0"/>
          </a:p>
          <a:p>
            <a:pPr marL="0" indent="0">
              <a:spcBef>
                <a:spcPts val="0"/>
              </a:spcBef>
              <a:buNone/>
            </a:pPr>
            <a:r>
              <a:rPr lang="en-GB" sz="2200" dirty="0"/>
              <a:t>Pupils should continue to have opportunities to write for a range of real purposes and audiences as part of their work across the curriculum. These purposes and audiences should underpin the decisions about the form the writing should take, such as a narrative, an explanation or a description. </a:t>
            </a:r>
          </a:p>
          <a:p>
            <a:pPr marL="0" indent="0">
              <a:spcBef>
                <a:spcPts val="0"/>
              </a:spcBef>
              <a:buNone/>
            </a:pPr>
            <a:endParaRPr lang="en-GB" sz="2200" dirty="0"/>
          </a:p>
          <a:p>
            <a:pPr marL="0" indent="0">
              <a:spcBef>
                <a:spcPts val="0"/>
              </a:spcBef>
              <a:buNone/>
            </a:pPr>
            <a:r>
              <a:rPr lang="en-GB" sz="2200" dirty="0"/>
              <a:t>Pupils should understand, through being shown these, the skills and processes that are essential for writing: that is, thinking aloud to explore and collect ideas, drafting, and re-reading to check their meaning is clear, including doing so as the writing develops. Pupils should be taught to monitor whether their own writing makes sense in the same way that they monitor their reading, checking at different levels. Grammar should be taught explicitly: pupils should be taught the terminology and concepts set out in English Appendix 2, and be able to apply them correctly to examples of real language, such as their own writing or books that they have read. </a:t>
            </a:r>
          </a:p>
          <a:p>
            <a:pPr marL="0" indent="0">
              <a:spcBef>
                <a:spcPts val="0"/>
              </a:spcBef>
              <a:buNone/>
            </a:pPr>
            <a:endParaRPr lang="en-GB" sz="2200" dirty="0"/>
          </a:p>
          <a:p>
            <a:pPr marL="0" indent="0">
              <a:spcBef>
                <a:spcPts val="0"/>
              </a:spcBef>
              <a:buNone/>
            </a:pPr>
            <a:r>
              <a:rPr lang="en-GB" sz="2200" dirty="0"/>
              <a:t>At this stage, pupils should start to learn about some of the differences between Standard English and non-Standard English and begin to apply what they have learnt [for example, in writing dialogue for characters]. </a:t>
            </a:r>
          </a:p>
        </p:txBody>
      </p:sp>
    </p:spTree>
    <p:extLst>
      <p:ext uri="{BB962C8B-B14F-4D97-AF65-F5344CB8AC3E}">
        <p14:creationId xmlns:p14="http://schemas.microsoft.com/office/powerpoint/2010/main" val="281764814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3567" y="305535"/>
            <a:ext cx="7244863" cy="526037"/>
          </a:xfrm>
          <a:solidFill>
            <a:schemeClr val="accent1">
              <a:lumMod val="60000"/>
              <a:lumOff val="40000"/>
            </a:schemeClr>
          </a:solidFill>
        </p:spPr>
        <p:txBody>
          <a:bodyPr>
            <a:normAutofit fontScale="90000"/>
          </a:bodyPr>
          <a:lstStyle/>
          <a:p>
            <a:pPr algn="ctr"/>
            <a:r>
              <a:rPr lang="en-GB" sz="2800" b="1" u="sng" dirty="0">
                <a:latin typeface="+mn-lt"/>
              </a:rPr>
              <a:t/>
            </a:r>
            <a:br>
              <a:rPr lang="en-GB" sz="2800" b="1" u="sng" dirty="0">
                <a:latin typeface="+mn-lt"/>
              </a:rPr>
            </a:br>
            <a:r>
              <a:rPr lang="en-GB" sz="2800" b="1" u="sng" dirty="0" smtClean="0">
                <a:latin typeface="+mn-lt"/>
              </a:rPr>
              <a:t/>
            </a:r>
            <a:br>
              <a:rPr lang="en-GB" sz="2800" b="1" u="sng" dirty="0" smtClean="0">
                <a:latin typeface="+mn-lt"/>
              </a:rPr>
            </a:br>
            <a:r>
              <a:rPr lang="en-GB" sz="2800" b="1" u="sng" dirty="0" smtClean="0">
                <a:latin typeface="+mn-lt"/>
              </a:rPr>
              <a:t>Writing Non-Statutory Guidance</a:t>
            </a:r>
            <a:br>
              <a:rPr lang="en-GB" sz="2800" b="1" u="sng" dirty="0" smtClean="0">
                <a:latin typeface="+mn-lt"/>
              </a:rPr>
            </a:br>
            <a:r>
              <a:rPr lang="en-GB" sz="2800" b="1" u="sng" dirty="0">
                <a:latin typeface="+mn-lt"/>
              </a:rPr>
              <a:t/>
            </a:r>
            <a:br>
              <a:rPr lang="en-GB" sz="2800" b="1" u="sng" dirty="0">
                <a:latin typeface="+mn-lt"/>
              </a:rPr>
            </a:br>
            <a:endParaRPr lang="en-GB" sz="2800" b="1" dirty="0">
              <a:latin typeface="+mn-lt"/>
            </a:endParaRPr>
          </a:p>
        </p:txBody>
      </p:sp>
      <p:pic>
        <p:nvPicPr>
          <p:cNvPr id="4" name="Picture 3">
            <a:extLst>
              <a:ext uri="{FF2B5EF4-FFF2-40B4-BE49-F238E27FC236}">
                <a16:creationId xmlns:a16="http://schemas.microsoft.com/office/drawing/2014/main" id="{F0AF5E37-ACC6-16B0-8CC7-B0B250D4F5E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8867" y="232248"/>
            <a:ext cx="569742" cy="672612"/>
          </a:xfrm>
          <a:prstGeom prst="rect">
            <a:avLst/>
          </a:prstGeom>
          <a:noFill/>
          <a:ln>
            <a:noFill/>
          </a:ln>
        </p:spPr>
      </p:pic>
      <p:sp>
        <p:nvSpPr>
          <p:cNvPr id="3" name="Content Placeholder 2"/>
          <p:cNvSpPr>
            <a:spLocks noGrp="1"/>
          </p:cNvSpPr>
          <p:nvPr>
            <p:ph idx="1"/>
          </p:nvPr>
        </p:nvSpPr>
        <p:spPr>
          <a:xfrm>
            <a:off x="298769" y="1094105"/>
            <a:ext cx="11594458" cy="5567952"/>
          </a:xfrm>
        </p:spPr>
        <p:txBody>
          <a:bodyPr>
            <a:noAutofit/>
          </a:bodyPr>
          <a:lstStyle/>
          <a:p>
            <a:pPr marL="0" indent="0">
              <a:spcBef>
                <a:spcPts val="0"/>
              </a:spcBef>
              <a:buNone/>
            </a:pPr>
            <a:r>
              <a:rPr lang="en-GB" sz="2200" b="1" dirty="0" smtClean="0"/>
              <a:t>Y5/6 </a:t>
            </a:r>
            <a:r>
              <a:rPr lang="en-GB" sz="2200" b="1" dirty="0"/>
              <a:t>Non-Statutory </a:t>
            </a:r>
            <a:r>
              <a:rPr lang="en-GB" sz="2200" b="1" dirty="0" smtClean="0"/>
              <a:t>Guidance</a:t>
            </a:r>
            <a:endParaRPr lang="en-GB" sz="2200" b="1" dirty="0"/>
          </a:p>
          <a:p>
            <a:pPr marL="0" indent="0">
              <a:spcBef>
                <a:spcPts val="0"/>
              </a:spcBef>
              <a:buNone/>
            </a:pPr>
            <a:r>
              <a:rPr lang="en-GB" sz="2200" dirty="0"/>
              <a:t>As in earlier years, pupils should continue to be taught to understand and apply the concepts of word structure so that they can draw on their knowledge of morphology and etymology to spell correctly. </a:t>
            </a:r>
          </a:p>
          <a:p>
            <a:pPr marL="0" indent="0">
              <a:spcBef>
                <a:spcPts val="0"/>
              </a:spcBef>
              <a:buNone/>
            </a:pPr>
            <a:endParaRPr lang="en-GB" sz="2200" dirty="0"/>
          </a:p>
          <a:p>
            <a:pPr marL="0" indent="0">
              <a:spcBef>
                <a:spcPts val="0"/>
              </a:spcBef>
              <a:buNone/>
            </a:pPr>
            <a:r>
              <a:rPr lang="en-GB" sz="2200" dirty="0"/>
              <a:t>Pupils should understand, through being shown, the skills and processes essential for writing: that is, thinking aloud to generate ideas, drafting, and re-reading to check that the meaning is clear. </a:t>
            </a:r>
          </a:p>
          <a:p>
            <a:pPr marL="0" indent="0">
              <a:spcBef>
                <a:spcPts val="0"/>
              </a:spcBef>
              <a:buNone/>
            </a:pPr>
            <a:r>
              <a:rPr lang="en-GB" sz="2200" dirty="0"/>
              <a:t>Pupils should continue to add to their knowledge of linguistic terms, including those to describe grammar, so that they can discuss their writing and reading. </a:t>
            </a:r>
          </a:p>
          <a:p>
            <a:pPr marL="0" indent="0">
              <a:spcBef>
                <a:spcPts val="0"/>
              </a:spcBef>
              <a:buNone/>
            </a:pPr>
            <a:endParaRPr lang="en-GB" sz="2200" dirty="0"/>
          </a:p>
        </p:txBody>
      </p:sp>
    </p:spTree>
    <p:extLst>
      <p:ext uri="{BB962C8B-B14F-4D97-AF65-F5344CB8AC3E}">
        <p14:creationId xmlns:p14="http://schemas.microsoft.com/office/powerpoint/2010/main" val="371178713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5286" y="232248"/>
            <a:ext cx="7244863" cy="672612"/>
          </a:xfrm>
          <a:solidFill>
            <a:schemeClr val="accent1">
              <a:lumMod val="60000"/>
              <a:lumOff val="40000"/>
            </a:schemeClr>
          </a:solidFill>
        </p:spPr>
        <p:txBody>
          <a:bodyPr>
            <a:normAutofit fontScale="90000"/>
          </a:bodyPr>
          <a:lstStyle/>
          <a:p>
            <a:pPr algn="ctr"/>
            <a:r>
              <a:rPr lang="en-GB" sz="2800" b="1" u="sng" dirty="0" smtClean="0">
                <a:latin typeface="+mn-lt"/>
              </a:rPr>
              <a:t/>
            </a:r>
            <a:br>
              <a:rPr lang="en-GB" sz="2800" b="1" u="sng" dirty="0" smtClean="0">
                <a:latin typeface="+mn-lt"/>
              </a:rPr>
            </a:br>
            <a:r>
              <a:rPr lang="en-GB" sz="2800" b="1" u="sng" dirty="0" smtClean="0">
                <a:latin typeface="+mn-lt"/>
              </a:rPr>
              <a:t>Teaching of Spelling at Holmes Chapel</a:t>
            </a:r>
            <a:r>
              <a:rPr lang="en-GB" sz="2800" b="1" dirty="0">
                <a:latin typeface="+mn-lt"/>
              </a:rPr>
              <a:t/>
            </a:r>
            <a:br>
              <a:rPr lang="en-GB" sz="2800" b="1" dirty="0">
                <a:latin typeface="+mn-lt"/>
              </a:rPr>
            </a:br>
            <a:endParaRPr lang="en-GB" sz="2800" b="1" dirty="0">
              <a:latin typeface="+mn-lt"/>
            </a:endParaRPr>
          </a:p>
        </p:txBody>
      </p:sp>
      <p:pic>
        <p:nvPicPr>
          <p:cNvPr id="4" name="Picture 3">
            <a:extLst>
              <a:ext uri="{FF2B5EF4-FFF2-40B4-BE49-F238E27FC236}">
                <a16:creationId xmlns:a16="http://schemas.microsoft.com/office/drawing/2014/main" id="{F0AF5E37-ACC6-16B0-8CC7-B0B250D4F5E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8867" y="232248"/>
            <a:ext cx="569742" cy="672612"/>
          </a:xfrm>
          <a:prstGeom prst="rect">
            <a:avLst/>
          </a:prstGeom>
          <a:noFill/>
          <a:ln>
            <a:noFill/>
          </a:ln>
        </p:spPr>
      </p:pic>
      <p:sp>
        <p:nvSpPr>
          <p:cNvPr id="3" name="Rectangle 2"/>
          <p:cNvSpPr/>
          <p:nvPr/>
        </p:nvSpPr>
        <p:spPr>
          <a:xfrm>
            <a:off x="318867" y="1192588"/>
            <a:ext cx="11576646" cy="1754326"/>
          </a:xfrm>
          <a:prstGeom prst="rect">
            <a:avLst/>
          </a:prstGeom>
        </p:spPr>
        <p:txBody>
          <a:bodyPr wrap="square">
            <a:spAutoFit/>
          </a:bodyPr>
          <a:lstStyle/>
          <a:p>
            <a:r>
              <a:rPr lang="en-GB" sz="1200" b="1" u="sng" dirty="0" smtClean="0"/>
              <a:t>Visions </a:t>
            </a:r>
            <a:r>
              <a:rPr lang="en-GB" sz="1200" b="1" u="sng" dirty="0"/>
              <a:t>and aims</a:t>
            </a:r>
            <a:endParaRPr lang="en-GB" sz="1200" dirty="0"/>
          </a:p>
          <a:p>
            <a:r>
              <a:rPr lang="en-GB" sz="1200" dirty="0"/>
              <a:t>In the National Curriculum Spelling Appendix, it states that </a:t>
            </a:r>
            <a:r>
              <a:rPr lang="en-GB" sz="1200" i="1" dirty="0"/>
              <a:t>most people read words more accurately than they spell them. The younger pupils are, the truer this is</a:t>
            </a:r>
            <a:r>
              <a:rPr lang="en-GB" sz="1200" dirty="0"/>
              <a:t>. Therefore, we teach younger children how to segment to spell in phonics lessons following the Little </a:t>
            </a:r>
            <a:r>
              <a:rPr lang="en-GB" sz="1200" dirty="0" err="1"/>
              <a:t>Wandle</a:t>
            </a:r>
            <a:r>
              <a:rPr lang="en-GB" sz="1200" dirty="0"/>
              <a:t> phonics scheme, and then spelling rules in a systematic series of lessons moving higher up through school in line with the Spelling Shed scheme. These lessons include the role of morphology and etymology to help children make links and understand the relationship between meaning and spelling of words. In time, this creates confident and independent spellers. </a:t>
            </a:r>
          </a:p>
          <a:p>
            <a:endParaRPr lang="en-GB" sz="2400" dirty="0" smtClean="0"/>
          </a:p>
          <a:p>
            <a:endParaRPr lang="en-GB" sz="2400" dirty="0"/>
          </a:p>
        </p:txBody>
      </p:sp>
      <p:graphicFrame>
        <p:nvGraphicFramePr>
          <p:cNvPr id="5" name="Table 4"/>
          <p:cNvGraphicFramePr>
            <a:graphicFrameLocks noGrp="1"/>
          </p:cNvGraphicFramePr>
          <p:nvPr>
            <p:extLst>
              <p:ext uri="{D42A27DB-BD31-4B8C-83A1-F6EECF244321}">
                <p14:modId xmlns:p14="http://schemas.microsoft.com/office/powerpoint/2010/main" val="2481998339"/>
              </p:ext>
            </p:extLst>
          </p:nvPr>
        </p:nvGraphicFramePr>
        <p:xfrm>
          <a:off x="318867" y="2232712"/>
          <a:ext cx="11576646" cy="4425704"/>
        </p:xfrm>
        <a:graphic>
          <a:graphicData uri="http://schemas.openxmlformats.org/drawingml/2006/table">
            <a:tbl>
              <a:tblPr firstRow="1" bandRow="1">
                <a:tableStyleId>{5C22544A-7EE6-4342-B048-85BDC9FD1C3A}</a:tableStyleId>
              </a:tblPr>
              <a:tblGrid>
                <a:gridCol w="11576646">
                  <a:extLst>
                    <a:ext uri="{9D8B030D-6E8A-4147-A177-3AD203B41FA5}">
                      <a16:colId xmlns:a16="http://schemas.microsoft.com/office/drawing/2014/main" val="384401209"/>
                    </a:ext>
                  </a:extLst>
                </a:gridCol>
              </a:tblGrid>
              <a:tr h="1058209">
                <a:tc>
                  <a:txBody>
                    <a:bodyPr/>
                    <a:lstStyle/>
                    <a:p>
                      <a:r>
                        <a:rPr lang="en-GB" sz="1100" b="1" u="sng" kern="1200" dirty="0" smtClean="0">
                          <a:solidFill>
                            <a:schemeClr val="tx1"/>
                          </a:solidFill>
                          <a:effectLst/>
                          <a:latin typeface="+mn-lt"/>
                          <a:ea typeface="+mn-ea"/>
                          <a:cs typeface="+mn-cs"/>
                        </a:rPr>
                        <a:t>Intent</a:t>
                      </a:r>
                      <a:endParaRPr lang="en-GB" sz="1100" b="1" kern="1200" dirty="0" smtClean="0">
                        <a:solidFill>
                          <a:schemeClr val="tx1"/>
                        </a:solidFill>
                        <a:effectLst/>
                        <a:latin typeface="+mn-lt"/>
                        <a:ea typeface="+mn-ea"/>
                        <a:cs typeface="+mn-cs"/>
                      </a:endParaRPr>
                    </a:p>
                    <a:p>
                      <a:r>
                        <a:rPr lang="en-GB" sz="1100" b="1" kern="1200" dirty="0" smtClean="0">
                          <a:solidFill>
                            <a:schemeClr val="tx1"/>
                          </a:solidFill>
                          <a:effectLst/>
                          <a:latin typeface="+mn-lt"/>
                          <a:ea typeface="+mn-ea"/>
                          <a:cs typeface="+mn-cs"/>
                        </a:rPr>
                        <a:t>At Holmes Chapel Primary School, we aim for children to develop into confident spellers who are enthusiastic and excited by their use of language and the knowledge of words. We want them to be able to spell quickly, accurately and not afraid of using their skills and knowledge to tackle the spelling of unfamiliar words. In order for this to happen, we encourage the children to make relationships between sounds and letters (phonics), understand the word structure (morphology) and the spelling structure (orthography) of words. We expect the children to be able to discuss words, their spelling patterns and meaning and understand their origins and how they have changed throughout history (etymology). The Spelling Shed scheme provides opportunities to cover these skills within its sequenced lessons across both key stages. </a:t>
                      </a:r>
                    </a:p>
                  </a:txBody>
                  <a:tcPr/>
                </a:tc>
                <a:extLst>
                  <a:ext uri="{0D108BD9-81ED-4DB2-BD59-A6C34878D82A}">
                    <a16:rowId xmlns:a16="http://schemas.microsoft.com/office/drawing/2014/main" val="2289638743"/>
                  </a:ext>
                </a:extLst>
              </a:tr>
              <a:tr h="1866563">
                <a:tc>
                  <a:txBody>
                    <a:bodyPr/>
                    <a:lstStyle/>
                    <a:p>
                      <a:r>
                        <a:rPr lang="en-GB" sz="1100" b="1" u="sng" kern="1200" dirty="0" smtClean="0">
                          <a:solidFill>
                            <a:schemeClr val="dk1"/>
                          </a:solidFill>
                          <a:effectLst/>
                          <a:latin typeface="+mn-lt"/>
                          <a:ea typeface="+mn-ea"/>
                          <a:cs typeface="+mn-cs"/>
                        </a:rPr>
                        <a:t>Implementation</a:t>
                      </a:r>
                      <a:endParaRPr lang="en-GB" sz="1100" b="1" kern="1200" dirty="0" smtClean="0">
                        <a:solidFill>
                          <a:schemeClr val="dk1"/>
                        </a:solidFill>
                        <a:effectLst/>
                        <a:latin typeface="+mn-lt"/>
                        <a:ea typeface="+mn-ea"/>
                        <a:cs typeface="+mn-cs"/>
                      </a:endParaRPr>
                    </a:p>
                    <a:p>
                      <a:pPr marL="171450" lvl="0" indent="-171450">
                        <a:buFont typeface="Arial" panose="020B0604020202020204" pitchFamily="34" charset="0"/>
                        <a:buChar char="•"/>
                      </a:pPr>
                      <a:r>
                        <a:rPr lang="en-GB" sz="1100" b="1" kern="1200" dirty="0" smtClean="0">
                          <a:solidFill>
                            <a:schemeClr val="dk1"/>
                          </a:solidFill>
                          <a:effectLst/>
                          <a:latin typeface="+mn-lt"/>
                          <a:ea typeface="+mn-ea"/>
                          <a:cs typeface="+mn-cs"/>
                        </a:rPr>
                        <a:t>Early spelling is taught through daily phonics lessons where children are taught how to segment to spell in EYFS and Year 1. </a:t>
                      </a:r>
                    </a:p>
                    <a:p>
                      <a:pPr marL="171450" lvl="0" indent="-171450">
                        <a:buFont typeface="Arial" panose="020B0604020202020204" pitchFamily="34" charset="0"/>
                        <a:buChar char="•"/>
                      </a:pPr>
                      <a:r>
                        <a:rPr lang="en-GB" sz="1100" b="1" kern="1200" dirty="0" smtClean="0">
                          <a:solidFill>
                            <a:schemeClr val="dk1"/>
                          </a:solidFill>
                          <a:effectLst/>
                          <a:latin typeface="+mn-lt"/>
                          <a:ea typeface="+mn-ea"/>
                          <a:cs typeface="+mn-cs"/>
                        </a:rPr>
                        <a:t>In Reception, the reading of tricky words takes place daily in Little </a:t>
                      </a:r>
                      <a:r>
                        <a:rPr lang="en-GB" sz="1100" b="1" kern="1200" dirty="0" err="1" smtClean="0">
                          <a:solidFill>
                            <a:schemeClr val="dk1"/>
                          </a:solidFill>
                          <a:effectLst/>
                          <a:latin typeface="+mn-lt"/>
                          <a:ea typeface="+mn-ea"/>
                          <a:cs typeface="+mn-cs"/>
                        </a:rPr>
                        <a:t>Wandle</a:t>
                      </a:r>
                      <a:r>
                        <a:rPr lang="en-GB" sz="1100" b="1" kern="1200" dirty="0" smtClean="0">
                          <a:solidFill>
                            <a:schemeClr val="dk1"/>
                          </a:solidFill>
                          <a:effectLst/>
                          <a:latin typeface="+mn-lt"/>
                          <a:ea typeface="+mn-ea"/>
                          <a:cs typeface="+mn-cs"/>
                        </a:rPr>
                        <a:t> phonics lessons. The spelling of these takes place in Literacy lessons and within phonics lessons later in the Reception year.  </a:t>
                      </a:r>
                    </a:p>
                    <a:p>
                      <a:pPr marL="171450" lvl="0" indent="-171450">
                        <a:buFont typeface="Arial" panose="020B0604020202020204" pitchFamily="34" charset="0"/>
                        <a:buChar char="•"/>
                      </a:pPr>
                      <a:r>
                        <a:rPr lang="en-GB" sz="1100" b="1" kern="1200" dirty="0" smtClean="0">
                          <a:solidFill>
                            <a:schemeClr val="dk1"/>
                          </a:solidFill>
                          <a:effectLst/>
                          <a:latin typeface="+mn-lt"/>
                          <a:ea typeface="+mn-ea"/>
                          <a:cs typeface="+mn-cs"/>
                        </a:rPr>
                        <a:t>In Year 1, the reading and spelling of tricky words takes place daily in Little </a:t>
                      </a:r>
                      <a:r>
                        <a:rPr lang="en-GB" sz="1100" b="1" kern="1200" dirty="0" err="1" smtClean="0">
                          <a:solidFill>
                            <a:schemeClr val="dk1"/>
                          </a:solidFill>
                          <a:effectLst/>
                          <a:latin typeface="+mn-lt"/>
                          <a:ea typeface="+mn-ea"/>
                          <a:cs typeface="+mn-cs"/>
                        </a:rPr>
                        <a:t>Wandle</a:t>
                      </a:r>
                      <a:r>
                        <a:rPr lang="en-GB" sz="1100" b="1" kern="1200" dirty="0" smtClean="0">
                          <a:solidFill>
                            <a:schemeClr val="dk1"/>
                          </a:solidFill>
                          <a:effectLst/>
                          <a:latin typeface="+mn-lt"/>
                          <a:ea typeface="+mn-ea"/>
                          <a:cs typeface="+mn-cs"/>
                        </a:rPr>
                        <a:t> phonics lessons.  </a:t>
                      </a:r>
                    </a:p>
                    <a:p>
                      <a:pPr marL="171450" lvl="0" indent="-171450">
                        <a:buFont typeface="Arial" panose="020B0604020202020204" pitchFamily="34" charset="0"/>
                        <a:buChar char="•"/>
                      </a:pPr>
                      <a:r>
                        <a:rPr lang="en-GB" sz="1100" b="1" kern="1200" dirty="0" smtClean="0">
                          <a:solidFill>
                            <a:schemeClr val="dk1"/>
                          </a:solidFill>
                          <a:effectLst/>
                          <a:latin typeface="+mn-lt"/>
                          <a:ea typeface="+mn-ea"/>
                          <a:cs typeface="+mn-cs"/>
                        </a:rPr>
                        <a:t>Spelling is taught from Year 1-6 following the Spelling Shed scheme of work. </a:t>
                      </a:r>
                    </a:p>
                    <a:p>
                      <a:pPr marL="171450" lvl="0" indent="-171450">
                        <a:buFont typeface="Arial" panose="020B0604020202020204" pitchFamily="34" charset="0"/>
                        <a:buChar char="•"/>
                      </a:pPr>
                      <a:r>
                        <a:rPr lang="en-GB" sz="1100" b="1" kern="1200" dirty="0" smtClean="0">
                          <a:solidFill>
                            <a:schemeClr val="dk1"/>
                          </a:solidFill>
                          <a:effectLst/>
                          <a:latin typeface="+mn-lt"/>
                          <a:ea typeface="+mn-ea"/>
                          <a:cs typeface="+mn-cs"/>
                        </a:rPr>
                        <a:t>Spelling is taught 3 x weekly in Year 1 and 2. Additional spelling practice is given as part of daily Little </a:t>
                      </a:r>
                      <a:r>
                        <a:rPr lang="en-GB" sz="1100" b="1" kern="1200" dirty="0" err="1" smtClean="0">
                          <a:solidFill>
                            <a:schemeClr val="dk1"/>
                          </a:solidFill>
                          <a:effectLst/>
                          <a:latin typeface="+mn-lt"/>
                          <a:ea typeface="+mn-ea"/>
                          <a:cs typeface="+mn-cs"/>
                        </a:rPr>
                        <a:t>Wandle</a:t>
                      </a:r>
                      <a:r>
                        <a:rPr lang="en-GB" sz="1100" b="1" kern="1200" dirty="0" smtClean="0">
                          <a:solidFill>
                            <a:schemeClr val="dk1"/>
                          </a:solidFill>
                          <a:effectLst/>
                          <a:latin typeface="+mn-lt"/>
                          <a:ea typeface="+mn-ea"/>
                          <a:cs typeface="+mn-cs"/>
                        </a:rPr>
                        <a:t> sessions. </a:t>
                      </a:r>
                    </a:p>
                    <a:p>
                      <a:pPr marL="171450" lvl="0" indent="-171450">
                        <a:buFont typeface="Arial" panose="020B0604020202020204" pitchFamily="34" charset="0"/>
                        <a:buChar char="•"/>
                      </a:pPr>
                      <a:r>
                        <a:rPr lang="en-GB" sz="1100" b="1" kern="1200" dirty="0" smtClean="0">
                          <a:solidFill>
                            <a:schemeClr val="dk1"/>
                          </a:solidFill>
                          <a:effectLst/>
                          <a:latin typeface="+mn-lt"/>
                          <a:ea typeface="+mn-ea"/>
                          <a:cs typeface="+mn-cs"/>
                        </a:rPr>
                        <a:t>Spelling is taught 4 x weekly in Key Stage 2. </a:t>
                      </a:r>
                    </a:p>
                    <a:p>
                      <a:pPr marL="171450" indent="-171450">
                        <a:buFont typeface="Arial" panose="020B0604020202020204" pitchFamily="34" charset="0"/>
                        <a:buChar char="•"/>
                      </a:pPr>
                      <a:r>
                        <a:rPr lang="en-GB" sz="1100" b="1" kern="1200" dirty="0" smtClean="0">
                          <a:solidFill>
                            <a:schemeClr val="dk1"/>
                          </a:solidFill>
                          <a:effectLst/>
                          <a:latin typeface="+mn-lt"/>
                          <a:ea typeface="+mn-ea"/>
                          <a:cs typeface="+mn-cs"/>
                        </a:rPr>
                        <a:t>A baseline assessment takes place at the beginning of the autumn term to ensure any children who are not working at the age related expectation are taught within their ‘stage’ appropriate to their spelling level. This means that some year groups stream their cohort into 2 or more groups working at different stages. Where possible, groups that are teaching children at a stage lower to their chronological stage should be as small as possible. </a:t>
                      </a:r>
                      <a:endParaRPr lang="en-GB" sz="1100" b="1" dirty="0"/>
                    </a:p>
                  </a:txBody>
                  <a:tcPr/>
                </a:tc>
                <a:extLst>
                  <a:ext uri="{0D108BD9-81ED-4DB2-BD59-A6C34878D82A}">
                    <a16:rowId xmlns:a16="http://schemas.microsoft.com/office/drawing/2014/main" val="1805111987"/>
                  </a:ext>
                </a:extLst>
              </a:tr>
              <a:tr h="1392944">
                <a:tc>
                  <a:txBody>
                    <a:bodyPr/>
                    <a:lstStyle/>
                    <a:p>
                      <a:r>
                        <a:rPr lang="en-GB" sz="1100" b="1" u="sng" kern="1200" dirty="0" smtClean="0">
                          <a:solidFill>
                            <a:schemeClr val="dk1"/>
                          </a:solidFill>
                          <a:effectLst/>
                          <a:latin typeface="+mn-lt"/>
                          <a:ea typeface="+mn-ea"/>
                          <a:cs typeface="+mn-cs"/>
                        </a:rPr>
                        <a:t>Assessment </a:t>
                      </a:r>
                      <a:endParaRPr lang="en-GB" sz="1100" b="1" kern="1200" dirty="0" smtClean="0">
                        <a:solidFill>
                          <a:schemeClr val="dk1"/>
                        </a:solidFill>
                        <a:effectLst/>
                        <a:latin typeface="+mn-lt"/>
                        <a:ea typeface="+mn-ea"/>
                        <a:cs typeface="+mn-cs"/>
                      </a:endParaRPr>
                    </a:p>
                    <a:p>
                      <a:pPr marL="171450" lvl="0" indent="-171450">
                        <a:buFont typeface="Arial" panose="020B0604020202020204" pitchFamily="34" charset="0"/>
                        <a:buChar char="•"/>
                      </a:pPr>
                      <a:r>
                        <a:rPr lang="en-GB" sz="1100" b="1" kern="1200" dirty="0" smtClean="0">
                          <a:solidFill>
                            <a:schemeClr val="dk1"/>
                          </a:solidFill>
                          <a:effectLst/>
                          <a:latin typeface="+mn-lt"/>
                          <a:ea typeface="+mn-ea"/>
                          <a:cs typeface="+mn-cs"/>
                        </a:rPr>
                        <a:t>A baseline assessment in the form of a word spelling test takes place at the beginning of the autumn term</a:t>
                      </a:r>
                    </a:p>
                    <a:p>
                      <a:pPr marL="171450" lvl="0" indent="-171450">
                        <a:buFont typeface="Arial" panose="020B0604020202020204" pitchFamily="34" charset="0"/>
                        <a:buChar char="•"/>
                      </a:pPr>
                      <a:r>
                        <a:rPr lang="en-GB" sz="1100" b="1" kern="1200" dirty="0" smtClean="0">
                          <a:solidFill>
                            <a:schemeClr val="dk1"/>
                          </a:solidFill>
                          <a:effectLst/>
                          <a:latin typeface="+mn-lt"/>
                          <a:ea typeface="+mn-ea"/>
                          <a:cs typeface="+mn-cs"/>
                        </a:rPr>
                        <a:t>Summative assessments take place at the end of the term in the form of a word spelling test. A gap analysis is completed to inform next steps teaching and learning. While the Spelling Shed scheme will continue to be followed, interventions may be put in place to reduce gaps in knowledge.    </a:t>
                      </a:r>
                    </a:p>
                    <a:p>
                      <a:pPr marL="171450" lvl="0" indent="-171450">
                        <a:buFont typeface="Arial" panose="020B0604020202020204" pitchFamily="34" charset="0"/>
                        <a:buChar char="•"/>
                      </a:pPr>
                      <a:r>
                        <a:rPr lang="en-GB" sz="1100" b="1" kern="1200" dirty="0" smtClean="0">
                          <a:solidFill>
                            <a:schemeClr val="dk1"/>
                          </a:solidFill>
                          <a:effectLst/>
                          <a:latin typeface="+mn-lt"/>
                          <a:ea typeface="+mn-ea"/>
                          <a:cs typeface="+mn-cs"/>
                        </a:rPr>
                        <a:t>Children are assessed formatively on their spelling ability when writing; this is ongoing throughout the year. </a:t>
                      </a:r>
                    </a:p>
                    <a:p>
                      <a:pPr marL="171450" lvl="0" indent="-171450">
                        <a:buFont typeface="Arial" panose="020B0604020202020204" pitchFamily="34" charset="0"/>
                        <a:buChar char="•"/>
                      </a:pPr>
                      <a:r>
                        <a:rPr lang="en-GB" sz="1100" b="1" kern="1200" dirty="0" smtClean="0">
                          <a:solidFill>
                            <a:schemeClr val="dk1"/>
                          </a:solidFill>
                          <a:effectLst/>
                          <a:latin typeface="+mn-lt"/>
                          <a:ea typeface="+mn-ea"/>
                          <a:cs typeface="+mn-cs"/>
                        </a:rPr>
                        <a:t>Additional summative assessment takes place on the spelling ability when writing as part of the end of term assessment for writing. This comes under the transcription element of the end of year / Key Stage assessment. </a:t>
                      </a:r>
                    </a:p>
                  </a:txBody>
                  <a:tcPr/>
                </a:tc>
                <a:extLst>
                  <a:ext uri="{0D108BD9-81ED-4DB2-BD59-A6C34878D82A}">
                    <a16:rowId xmlns:a16="http://schemas.microsoft.com/office/drawing/2014/main" val="2008911990"/>
                  </a:ext>
                </a:extLst>
              </a:tr>
            </a:tbl>
          </a:graphicData>
        </a:graphic>
      </p:graphicFrame>
    </p:spTree>
    <p:extLst>
      <p:ext uri="{BB962C8B-B14F-4D97-AF65-F5344CB8AC3E}">
        <p14:creationId xmlns:p14="http://schemas.microsoft.com/office/powerpoint/2010/main" val="36548937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5286" y="232248"/>
            <a:ext cx="7244863" cy="672612"/>
          </a:xfrm>
          <a:solidFill>
            <a:schemeClr val="accent1">
              <a:lumMod val="60000"/>
              <a:lumOff val="40000"/>
            </a:schemeClr>
          </a:solidFill>
        </p:spPr>
        <p:txBody>
          <a:bodyPr>
            <a:normAutofit fontScale="90000"/>
          </a:bodyPr>
          <a:lstStyle/>
          <a:p>
            <a:pPr algn="ctr"/>
            <a:r>
              <a:rPr lang="en-GB" sz="2800" b="1" u="sng" dirty="0" smtClean="0">
                <a:latin typeface="+mn-lt"/>
              </a:rPr>
              <a:t/>
            </a:r>
            <a:br>
              <a:rPr lang="en-GB" sz="2800" b="1" u="sng" dirty="0" smtClean="0">
                <a:latin typeface="+mn-lt"/>
              </a:rPr>
            </a:br>
            <a:r>
              <a:rPr lang="en-GB" sz="2800" b="1" u="sng" dirty="0" smtClean="0">
                <a:latin typeface="+mn-lt"/>
              </a:rPr>
              <a:t>Teaching of Handwriting at Holmes Chapel</a:t>
            </a:r>
            <a:r>
              <a:rPr lang="en-GB" sz="2800" b="1" dirty="0">
                <a:latin typeface="+mn-lt"/>
              </a:rPr>
              <a:t/>
            </a:r>
            <a:br>
              <a:rPr lang="en-GB" sz="2800" b="1" dirty="0">
                <a:latin typeface="+mn-lt"/>
              </a:rPr>
            </a:br>
            <a:endParaRPr lang="en-GB" sz="2800" b="1" dirty="0">
              <a:latin typeface="+mn-lt"/>
            </a:endParaRPr>
          </a:p>
        </p:txBody>
      </p:sp>
      <p:pic>
        <p:nvPicPr>
          <p:cNvPr id="4" name="Picture 3">
            <a:extLst>
              <a:ext uri="{FF2B5EF4-FFF2-40B4-BE49-F238E27FC236}">
                <a16:creationId xmlns:a16="http://schemas.microsoft.com/office/drawing/2014/main" id="{F0AF5E37-ACC6-16B0-8CC7-B0B250D4F5E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8867" y="232248"/>
            <a:ext cx="569742" cy="672612"/>
          </a:xfrm>
          <a:prstGeom prst="rect">
            <a:avLst/>
          </a:prstGeom>
          <a:noFill/>
          <a:ln>
            <a:noFill/>
          </a:ln>
        </p:spPr>
      </p:pic>
      <p:graphicFrame>
        <p:nvGraphicFramePr>
          <p:cNvPr id="5" name="Table 4"/>
          <p:cNvGraphicFramePr>
            <a:graphicFrameLocks noGrp="1"/>
          </p:cNvGraphicFramePr>
          <p:nvPr>
            <p:extLst>
              <p:ext uri="{D42A27DB-BD31-4B8C-83A1-F6EECF244321}">
                <p14:modId xmlns:p14="http://schemas.microsoft.com/office/powerpoint/2010/main" val="421304103"/>
              </p:ext>
            </p:extLst>
          </p:nvPr>
        </p:nvGraphicFramePr>
        <p:xfrm>
          <a:off x="318867" y="1030778"/>
          <a:ext cx="11576646" cy="5596495"/>
        </p:xfrm>
        <a:graphic>
          <a:graphicData uri="http://schemas.openxmlformats.org/drawingml/2006/table">
            <a:tbl>
              <a:tblPr firstRow="1" bandRow="1">
                <a:tableStyleId>{5C22544A-7EE6-4342-B048-85BDC9FD1C3A}</a:tableStyleId>
              </a:tblPr>
              <a:tblGrid>
                <a:gridCol w="11576646">
                  <a:extLst>
                    <a:ext uri="{9D8B030D-6E8A-4147-A177-3AD203B41FA5}">
                      <a16:colId xmlns:a16="http://schemas.microsoft.com/office/drawing/2014/main" val="384401209"/>
                    </a:ext>
                  </a:extLst>
                </a:gridCol>
              </a:tblGrid>
              <a:tr h="780655">
                <a:tc>
                  <a:txBody>
                    <a:bodyPr/>
                    <a:lstStyle/>
                    <a:p>
                      <a:r>
                        <a:rPr lang="en-GB" sz="1100" b="1" u="sng" kern="1200" dirty="0" smtClean="0">
                          <a:solidFill>
                            <a:schemeClr val="tx1"/>
                          </a:solidFill>
                          <a:effectLst/>
                          <a:latin typeface="+mn-lt"/>
                          <a:ea typeface="+mn-ea"/>
                          <a:cs typeface="+mn-cs"/>
                        </a:rPr>
                        <a:t>Intent</a:t>
                      </a:r>
                      <a:endParaRPr lang="en-GB" sz="1100" b="1" kern="1200" dirty="0" smtClean="0">
                        <a:solidFill>
                          <a:schemeClr val="tx1"/>
                        </a:solidFill>
                        <a:effectLst/>
                        <a:latin typeface="+mn-lt"/>
                        <a:ea typeface="+mn-ea"/>
                        <a:cs typeface="+mn-cs"/>
                      </a:endParaRPr>
                    </a:p>
                    <a:p>
                      <a:r>
                        <a:rPr lang="en-GB" sz="1100" b="1" kern="1200" dirty="0" smtClean="0">
                          <a:solidFill>
                            <a:schemeClr val="tx1"/>
                          </a:solidFill>
                          <a:effectLst/>
                          <a:latin typeface="+mn-lt"/>
                          <a:ea typeface="+mn-ea"/>
                          <a:cs typeface="+mn-cs"/>
                        </a:rPr>
                        <a:t>At Holmes Chapel Primary School we intend our children to have the skills to be able to write fluently, legibly, and with automaticity and speed. We want confident writers who can successfully form letters with correct and relative size, form different strokes to join adjacent letters, and eventually make conscious decisions to join or understand when letters are best left un-joined. We want our children to take care with their handwriting and being proud of their work, knowing it is presented adequately for the job it is intended (display, note-taking, </a:t>
                      </a:r>
                      <a:r>
                        <a:rPr lang="en-GB" sz="1100" b="1" kern="1200" dirty="0" err="1" smtClean="0">
                          <a:solidFill>
                            <a:schemeClr val="tx1"/>
                          </a:solidFill>
                          <a:effectLst/>
                          <a:latin typeface="+mn-lt"/>
                          <a:ea typeface="+mn-ea"/>
                          <a:cs typeface="+mn-cs"/>
                        </a:rPr>
                        <a:t>etc</a:t>
                      </a:r>
                      <a:r>
                        <a:rPr lang="en-GB" sz="1100" b="1" kern="1200" dirty="0" smtClean="0">
                          <a:solidFill>
                            <a:schemeClr val="tx1"/>
                          </a:solidFill>
                          <a:effectLst/>
                          <a:latin typeface="+mn-lt"/>
                          <a:ea typeface="+mn-ea"/>
                          <a:cs typeface="+mn-cs"/>
                        </a:rPr>
                        <a:t>). </a:t>
                      </a:r>
                      <a:endParaRPr lang="en-GB" sz="1100" b="1" kern="1200" dirty="0">
                        <a:solidFill>
                          <a:schemeClr val="tx1"/>
                        </a:solidFill>
                        <a:effectLst/>
                        <a:latin typeface="+mn-lt"/>
                        <a:ea typeface="+mn-ea"/>
                        <a:cs typeface="+mn-cs"/>
                      </a:endParaRPr>
                    </a:p>
                  </a:txBody>
                  <a:tcPr/>
                </a:tc>
                <a:extLst>
                  <a:ext uri="{0D108BD9-81ED-4DB2-BD59-A6C34878D82A}">
                    <a16:rowId xmlns:a16="http://schemas.microsoft.com/office/drawing/2014/main" val="2289638743"/>
                  </a:ext>
                </a:extLst>
              </a:tr>
              <a:tr h="2694065">
                <a:tc>
                  <a:txBody>
                    <a:bodyPr/>
                    <a:lstStyle/>
                    <a:p>
                      <a:r>
                        <a:rPr lang="en-GB" sz="1000" b="1" u="sng" kern="1200" dirty="0" smtClean="0">
                          <a:solidFill>
                            <a:schemeClr val="dk1"/>
                          </a:solidFill>
                          <a:effectLst/>
                          <a:latin typeface="+mn-lt"/>
                          <a:ea typeface="+mn-ea"/>
                          <a:cs typeface="+mn-cs"/>
                        </a:rPr>
                        <a:t>Implementation</a:t>
                      </a:r>
                      <a:endParaRPr lang="en-GB" sz="1000" b="1" kern="1200" dirty="0" smtClean="0">
                        <a:solidFill>
                          <a:schemeClr val="dk1"/>
                        </a:solidFill>
                        <a:effectLst/>
                        <a:latin typeface="+mn-lt"/>
                        <a:ea typeface="+mn-ea"/>
                        <a:cs typeface="+mn-cs"/>
                      </a:endParaRPr>
                    </a:p>
                    <a:p>
                      <a:r>
                        <a:rPr lang="en-GB" sz="1000" b="1" kern="1200" dirty="0" smtClean="0">
                          <a:solidFill>
                            <a:schemeClr val="dk1"/>
                          </a:solidFill>
                          <a:effectLst/>
                          <a:latin typeface="+mn-lt"/>
                          <a:ea typeface="+mn-ea"/>
                          <a:cs typeface="+mn-cs"/>
                        </a:rPr>
                        <a:t>Early Years: </a:t>
                      </a:r>
                    </a:p>
                    <a:p>
                      <a:r>
                        <a:rPr lang="en-GB" sz="1000" b="1" kern="1200" dirty="0" smtClean="0">
                          <a:solidFill>
                            <a:schemeClr val="dk1"/>
                          </a:solidFill>
                          <a:effectLst/>
                          <a:latin typeface="+mn-lt"/>
                          <a:ea typeface="+mn-ea"/>
                          <a:cs typeface="+mn-cs"/>
                        </a:rPr>
                        <a:t>Early handwriting is taught daily through a variety of methods:</a:t>
                      </a:r>
                    </a:p>
                    <a:p>
                      <a:pPr lvl="0"/>
                      <a:r>
                        <a:rPr lang="en-GB" sz="1000" b="1" kern="1200" dirty="0" smtClean="0">
                          <a:solidFill>
                            <a:schemeClr val="dk1"/>
                          </a:solidFill>
                          <a:effectLst/>
                          <a:latin typeface="+mn-lt"/>
                          <a:ea typeface="+mn-ea"/>
                          <a:cs typeface="+mn-cs"/>
                        </a:rPr>
                        <a:t>In Reception, teachers raise awareness of patterns and shapes in the environment and developing the vocabulary for them. </a:t>
                      </a:r>
                    </a:p>
                    <a:p>
                      <a:pPr lvl="0"/>
                      <a:r>
                        <a:rPr lang="en-GB" sz="1000" b="1" kern="1200" dirty="0" smtClean="0">
                          <a:solidFill>
                            <a:schemeClr val="dk1"/>
                          </a:solidFill>
                          <a:effectLst/>
                          <a:latin typeface="+mn-lt"/>
                          <a:ea typeface="+mn-ea"/>
                          <a:cs typeface="+mn-cs"/>
                        </a:rPr>
                        <a:t>Teachers model and explain vocabulary of movement by talking about the movements children make, such as going round and round, making curves, etc.</a:t>
                      </a:r>
                    </a:p>
                    <a:p>
                      <a:pPr marL="171450" lvl="0" indent="-171450">
                        <a:buFont typeface="Arial" panose="020B0604020202020204" pitchFamily="34" charset="0"/>
                        <a:buChar char="•"/>
                      </a:pPr>
                      <a:r>
                        <a:rPr lang="en-GB" sz="1000" b="1" kern="1200" dirty="0" smtClean="0">
                          <a:solidFill>
                            <a:schemeClr val="dk1"/>
                          </a:solidFill>
                          <a:effectLst/>
                          <a:latin typeface="+mn-lt"/>
                          <a:ea typeface="+mn-ea"/>
                          <a:cs typeface="+mn-cs"/>
                        </a:rPr>
                        <a:t>To develop gross motor skills teachers model and encourage the children to make shapes with their body/ movements to help them remember patterns and shapes, make large movements in the air with their arms, hands and shoulders, encouraging use of both sides, and use warm up activities to build core strength in order to help posture and necessary muscle memory.</a:t>
                      </a:r>
                    </a:p>
                    <a:p>
                      <a:pPr marL="171450" lvl="0" indent="-171450">
                        <a:buFont typeface="Arial" panose="020B0604020202020204" pitchFamily="34" charset="0"/>
                        <a:buChar char="•"/>
                      </a:pPr>
                      <a:r>
                        <a:rPr lang="en-GB" sz="1000" b="1" kern="1200" dirty="0" smtClean="0">
                          <a:solidFill>
                            <a:schemeClr val="dk1"/>
                          </a:solidFill>
                          <a:effectLst/>
                          <a:latin typeface="+mn-lt"/>
                          <a:ea typeface="+mn-ea"/>
                          <a:cs typeface="+mn-cs"/>
                        </a:rPr>
                        <a:t>To develop fine motor skills and dexterity teachers provide the children with activities, such as pegs, threading, construction, play dough, cutting, use of tweezers, etc. </a:t>
                      </a:r>
                    </a:p>
                    <a:p>
                      <a:pPr marL="171450" lvl="0" indent="-171450">
                        <a:buFont typeface="Arial" panose="020B0604020202020204" pitchFamily="34" charset="0"/>
                        <a:buChar char="•"/>
                      </a:pPr>
                      <a:r>
                        <a:rPr lang="en-GB" sz="1000" b="1" kern="1200" dirty="0" smtClean="0">
                          <a:solidFill>
                            <a:schemeClr val="dk1"/>
                          </a:solidFill>
                          <a:effectLst/>
                          <a:latin typeface="+mn-lt"/>
                          <a:ea typeface="+mn-ea"/>
                          <a:cs typeface="+mn-cs"/>
                        </a:rPr>
                        <a:t>Teachers model correct letter formation (print) using the correct positional language to reinforce orientation and help memory recall.  </a:t>
                      </a:r>
                    </a:p>
                    <a:p>
                      <a:pPr marL="171450" lvl="0" indent="-171450">
                        <a:buFont typeface="Arial" panose="020B0604020202020204" pitchFamily="34" charset="0"/>
                        <a:buChar char="•"/>
                      </a:pPr>
                      <a:r>
                        <a:rPr lang="en-GB" sz="1000" b="1" kern="1200" dirty="0" smtClean="0">
                          <a:solidFill>
                            <a:schemeClr val="dk1"/>
                          </a:solidFill>
                          <a:effectLst/>
                          <a:latin typeface="+mn-lt"/>
                          <a:ea typeface="+mn-ea"/>
                          <a:cs typeface="+mn-cs"/>
                        </a:rPr>
                        <a:t>Children make patterns and letter shapes in the air, on each other’s backs, sand, flour, wipe off chalk boards/ floor with water paint brushes</a:t>
                      </a:r>
                    </a:p>
                    <a:p>
                      <a:pPr marL="171450" lvl="0" indent="-171450">
                        <a:buFont typeface="Arial" panose="020B0604020202020204" pitchFamily="34" charset="0"/>
                        <a:buChar char="•"/>
                      </a:pPr>
                      <a:r>
                        <a:rPr lang="en-GB" sz="1000" b="1" kern="1200" dirty="0" smtClean="0">
                          <a:solidFill>
                            <a:schemeClr val="dk1"/>
                          </a:solidFill>
                          <a:effectLst/>
                          <a:latin typeface="+mn-lt"/>
                          <a:ea typeface="+mn-ea"/>
                          <a:cs typeface="+mn-cs"/>
                        </a:rPr>
                        <a:t>Teachers model correct pencil grip and correct/ support where necessary. </a:t>
                      </a:r>
                    </a:p>
                    <a:p>
                      <a:pPr marL="171450" lvl="0" indent="-171450">
                        <a:buFont typeface="Arial" panose="020B0604020202020204" pitchFamily="34" charset="0"/>
                        <a:buChar char="•"/>
                      </a:pPr>
                      <a:r>
                        <a:rPr lang="en-GB" sz="1000" b="1" kern="1200" dirty="0" smtClean="0">
                          <a:solidFill>
                            <a:schemeClr val="dk1"/>
                          </a:solidFill>
                          <a:effectLst/>
                          <a:latin typeface="+mn-lt"/>
                          <a:ea typeface="+mn-ea"/>
                          <a:cs typeface="+mn-cs"/>
                        </a:rPr>
                        <a:t>Teachers model correct posture for sitting and correct paper orientation. </a:t>
                      </a:r>
                    </a:p>
                    <a:p>
                      <a:pPr marL="171450" lvl="0" indent="-171450">
                        <a:buFont typeface="Arial" panose="020B0604020202020204" pitchFamily="34" charset="0"/>
                        <a:buChar char="•"/>
                      </a:pPr>
                      <a:r>
                        <a:rPr lang="en-GB" sz="1000" b="1" kern="1200" dirty="0" smtClean="0">
                          <a:solidFill>
                            <a:schemeClr val="dk1"/>
                          </a:solidFill>
                          <a:effectLst/>
                          <a:latin typeface="+mn-lt"/>
                          <a:ea typeface="+mn-ea"/>
                          <a:cs typeface="+mn-cs"/>
                        </a:rPr>
                        <a:t>Teachers provide triangular-shaped equipment (pencils and whiteboard pens) as much as possible, and explore the use of different grips to aid a comfortable grip. </a:t>
                      </a:r>
                    </a:p>
                    <a:p>
                      <a:pPr marL="171450" lvl="0" indent="-171450">
                        <a:buFont typeface="Arial" panose="020B0604020202020204" pitchFamily="34" charset="0"/>
                        <a:buChar char="•"/>
                      </a:pPr>
                      <a:r>
                        <a:rPr lang="en-GB" sz="1000" b="1" kern="1200" dirty="0" smtClean="0">
                          <a:solidFill>
                            <a:schemeClr val="dk1"/>
                          </a:solidFill>
                          <a:effectLst/>
                          <a:latin typeface="+mn-lt"/>
                          <a:ea typeface="+mn-ea"/>
                          <a:cs typeface="+mn-cs"/>
                        </a:rPr>
                        <a:t>Formal handwriting and letter formation practice in books / on paper is taught seated at a table of appropriate height where possible. </a:t>
                      </a:r>
                    </a:p>
                    <a:p>
                      <a:pPr marL="171450" lvl="0" indent="-171450">
                        <a:buFont typeface="Arial" panose="020B0604020202020204" pitchFamily="34" charset="0"/>
                        <a:buChar char="•"/>
                      </a:pPr>
                      <a:r>
                        <a:rPr lang="en-GB" sz="1000" b="1" kern="1200" dirty="0" smtClean="0">
                          <a:solidFill>
                            <a:schemeClr val="dk1"/>
                          </a:solidFill>
                          <a:effectLst/>
                          <a:latin typeface="+mn-lt"/>
                          <a:ea typeface="+mn-ea"/>
                          <a:cs typeface="+mn-cs"/>
                        </a:rPr>
                        <a:t>In Reception, where children are identified to struggle with fine motor skills, we provide fine motor interventions on building muscle strength, orientation, pressure as applicable. </a:t>
                      </a:r>
                    </a:p>
                    <a:p>
                      <a:pPr marL="171450" lvl="0" indent="-171450">
                        <a:buFont typeface="Arial" panose="020B0604020202020204" pitchFamily="34" charset="0"/>
                        <a:buChar char="•"/>
                      </a:pPr>
                      <a:endParaRPr lang="en-GB" sz="1000" b="1" kern="1200" dirty="0" smtClean="0">
                        <a:solidFill>
                          <a:schemeClr val="dk1"/>
                        </a:solidFill>
                        <a:effectLst/>
                        <a:latin typeface="+mn-lt"/>
                        <a:ea typeface="+mn-ea"/>
                        <a:cs typeface="+mn-cs"/>
                      </a:endParaRPr>
                    </a:p>
                    <a:p>
                      <a:r>
                        <a:rPr lang="en-GB" sz="1000" b="1" kern="1200" dirty="0" smtClean="0">
                          <a:solidFill>
                            <a:schemeClr val="dk1"/>
                          </a:solidFill>
                          <a:effectLst/>
                          <a:latin typeface="+mn-lt"/>
                          <a:ea typeface="+mn-ea"/>
                          <a:cs typeface="+mn-cs"/>
                        </a:rPr>
                        <a:t>Key Stage 1:</a:t>
                      </a:r>
                    </a:p>
                    <a:p>
                      <a:pPr lvl="0"/>
                      <a:r>
                        <a:rPr lang="en-GB" sz="1000" b="1" kern="1200" dirty="0" smtClean="0">
                          <a:solidFill>
                            <a:schemeClr val="dk1"/>
                          </a:solidFill>
                          <a:effectLst/>
                          <a:latin typeface="+mn-lt"/>
                          <a:ea typeface="+mn-ea"/>
                          <a:cs typeface="+mn-cs"/>
                        </a:rPr>
                        <a:t>In Key Stage 1, handwriting lessons are taught 4x per week, using the </a:t>
                      </a:r>
                      <a:r>
                        <a:rPr lang="en-GB" sz="1000" b="1" kern="1200" dirty="0" err="1" smtClean="0">
                          <a:solidFill>
                            <a:schemeClr val="dk1"/>
                          </a:solidFill>
                          <a:effectLst/>
                          <a:latin typeface="+mn-lt"/>
                          <a:ea typeface="+mn-ea"/>
                          <a:cs typeface="+mn-cs"/>
                        </a:rPr>
                        <a:t>Letterjoin</a:t>
                      </a:r>
                      <a:r>
                        <a:rPr lang="en-GB" sz="1000" b="1" kern="1200" dirty="0" smtClean="0">
                          <a:solidFill>
                            <a:schemeClr val="dk1"/>
                          </a:solidFill>
                          <a:effectLst/>
                          <a:latin typeface="+mn-lt"/>
                          <a:ea typeface="+mn-ea"/>
                          <a:cs typeface="+mn-cs"/>
                        </a:rPr>
                        <a:t> scheme. </a:t>
                      </a:r>
                    </a:p>
                    <a:p>
                      <a:pPr marL="171450" lvl="0" indent="-171450">
                        <a:buFont typeface="Arial" panose="020B0604020202020204" pitchFamily="34" charset="0"/>
                        <a:buChar char="•"/>
                      </a:pPr>
                      <a:r>
                        <a:rPr lang="en-GB" sz="1000" b="1" kern="1200" dirty="0" smtClean="0">
                          <a:solidFill>
                            <a:schemeClr val="dk1"/>
                          </a:solidFill>
                          <a:effectLst/>
                          <a:latin typeface="+mn-lt"/>
                          <a:ea typeface="+mn-ea"/>
                          <a:cs typeface="+mn-cs"/>
                        </a:rPr>
                        <a:t>Teachers model correct formation of lower case, capital letters and numbers 0-9, differentiating where they start and finish. </a:t>
                      </a:r>
                    </a:p>
                    <a:p>
                      <a:pPr marL="171450" lvl="0" indent="-171450">
                        <a:buFont typeface="Arial" panose="020B0604020202020204" pitchFamily="34" charset="0"/>
                        <a:buChar char="•"/>
                      </a:pPr>
                      <a:r>
                        <a:rPr lang="en-GB" sz="1000" b="1" kern="1200" dirty="0" smtClean="0">
                          <a:solidFill>
                            <a:schemeClr val="dk1"/>
                          </a:solidFill>
                          <a:effectLst/>
                          <a:latin typeface="+mn-lt"/>
                          <a:ea typeface="+mn-ea"/>
                          <a:cs typeface="+mn-cs"/>
                        </a:rPr>
                        <a:t>Letters are introduced and revised in letter families with vocabulary modelled to reinforce shape and direct of those families, following the Little </a:t>
                      </a:r>
                      <a:r>
                        <a:rPr lang="en-GB" sz="1000" b="1" kern="1200" dirty="0" err="1" smtClean="0">
                          <a:solidFill>
                            <a:schemeClr val="dk1"/>
                          </a:solidFill>
                          <a:effectLst/>
                          <a:latin typeface="+mn-lt"/>
                          <a:ea typeface="+mn-ea"/>
                          <a:cs typeface="+mn-cs"/>
                        </a:rPr>
                        <a:t>Wandle</a:t>
                      </a:r>
                      <a:r>
                        <a:rPr lang="en-GB" sz="1000" b="1" kern="1200" dirty="0" smtClean="0">
                          <a:solidFill>
                            <a:schemeClr val="dk1"/>
                          </a:solidFill>
                          <a:effectLst/>
                          <a:latin typeface="+mn-lt"/>
                          <a:ea typeface="+mn-ea"/>
                          <a:cs typeface="+mn-cs"/>
                        </a:rPr>
                        <a:t> rhymes.  </a:t>
                      </a:r>
                    </a:p>
                    <a:p>
                      <a:pPr marL="171450" lvl="0" indent="-171450">
                        <a:buFont typeface="Arial" panose="020B0604020202020204" pitchFamily="34" charset="0"/>
                        <a:buChar char="•"/>
                      </a:pPr>
                      <a:r>
                        <a:rPr lang="en-GB" sz="1000" b="1" kern="1200" dirty="0" smtClean="0">
                          <a:solidFill>
                            <a:schemeClr val="dk1"/>
                          </a:solidFill>
                          <a:effectLst/>
                          <a:latin typeface="+mn-lt"/>
                          <a:ea typeface="+mn-ea"/>
                          <a:cs typeface="+mn-cs"/>
                        </a:rPr>
                        <a:t>Teachers revise horizontal strokes for joining and introduce diagonal strokes for joining.  </a:t>
                      </a:r>
                    </a:p>
                    <a:p>
                      <a:pPr marL="0" lvl="0" indent="0">
                        <a:buFont typeface="Arial" panose="020B0604020202020204" pitchFamily="34" charset="0"/>
                        <a:buNone/>
                      </a:pPr>
                      <a:endParaRPr lang="en-GB" sz="1000" b="1" kern="1200" dirty="0" smtClean="0">
                        <a:solidFill>
                          <a:schemeClr val="dk1"/>
                        </a:solidFill>
                        <a:effectLst/>
                        <a:latin typeface="+mn-lt"/>
                        <a:ea typeface="+mn-ea"/>
                        <a:cs typeface="+mn-cs"/>
                      </a:endParaRPr>
                    </a:p>
                    <a:p>
                      <a:r>
                        <a:rPr lang="en-GB" sz="1000" b="1" kern="1200" dirty="0" smtClean="0">
                          <a:solidFill>
                            <a:schemeClr val="tx1"/>
                          </a:solidFill>
                          <a:effectLst/>
                          <a:latin typeface="+mn-lt"/>
                          <a:ea typeface="+mn-ea"/>
                          <a:cs typeface="+mn-cs"/>
                        </a:rPr>
                        <a:t>Key Stage 2:</a:t>
                      </a:r>
                    </a:p>
                    <a:p>
                      <a:pPr lvl="0"/>
                      <a:r>
                        <a:rPr lang="en-GB" sz="1000" b="1" kern="1200" dirty="0" smtClean="0">
                          <a:solidFill>
                            <a:schemeClr val="tx1"/>
                          </a:solidFill>
                          <a:effectLst/>
                          <a:latin typeface="+mn-lt"/>
                          <a:ea typeface="+mn-ea"/>
                          <a:cs typeface="+mn-cs"/>
                        </a:rPr>
                        <a:t>In Lower Key Stage 2, handwriting is taught 3x per week focusing on strokes for joining, legibility, consistency and quality of writing. </a:t>
                      </a:r>
                    </a:p>
                    <a:p>
                      <a:pPr lvl="0"/>
                      <a:r>
                        <a:rPr lang="en-GB" sz="1000" b="1" kern="1200" dirty="0" smtClean="0">
                          <a:solidFill>
                            <a:schemeClr val="tx1"/>
                          </a:solidFill>
                          <a:effectLst/>
                          <a:latin typeface="+mn-lt"/>
                          <a:ea typeface="+mn-ea"/>
                          <a:cs typeface="+mn-cs"/>
                        </a:rPr>
                        <a:t>In Upper Key Stage 2, handwriting is assessed and where common errors occur, whole class lessons are planned to address these errors. </a:t>
                      </a:r>
                    </a:p>
                    <a:p>
                      <a:pPr lvl="0"/>
                      <a:r>
                        <a:rPr lang="en-GB" sz="1000" b="1" kern="1200" dirty="0" smtClean="0">
                          <a:solidFill>
                            <a:schemeClr val="tx1"/>
                          </a:solidFill>
                          <a:effectLst/>
                          <a:latin typeface="+mn-lt"/>
                          <a:ea typeface="+mn-ea"/>
                          <a:cs typeface="+mn-cs"/>
                        </a:rPr>
                        <a:t>In Upper Key Stage 2, handwriting is practised in word form linked to spellings 2x per week or ongoing through common errors in their writing.</a:t>
                      </a:r>
                    </a:p>
                    <a:p>
                      <a:pPr marL="0" lvl="0" indent="0">
                        <a:buFont typeface="Arial" panose="020B0604020202020204" pitchFamily="34" charset="0"/>
                        <a:buNone/>
                      </a:pPr>
                      <a:endParaRPr lang="en-GB" sz="1000" b="1" kern="1200" dirty="0" smtClean="0">
                        <a:solidFill>
                          <a:schemeClr val="dk1"/>
                        </a:solidFill>
                        <a:effectLst/>
                        <a:latin typeface="+mn-lt"/>
                        <a:ea typeface="+mn-ea"/>
                        <a:cs typeface="+mn-cs"/>
                      </a:endParaRPr>
                    </a:p>
                    <a:p>
                      <a:r>
                        <a:rPr lang="en-GB" sz="1000" b="1" kern="1200" dirty="0" smtClean="0">
                          <a:solidFill>
                            <a:schemeClr val="dk1"/>
                          </a:solidFill>
                          <a:effectLst/>
                          <a:latin typeface="+mn-lt"/>
                          <a:ea typeface="+mn-ea"/>
                          <a:cs typeface="+mn-cs"/>
                        </a:rPr>
                        <a:t>Whole School:</a:t>
                      </a:r>
                    </a:p>
                    <a:p>
                      <a:pPr lvl="0"/>
                      <a:r>
                        <a:rPr lang="en-GB" sz="1000" b="1" kern="1200" dirty="0" smtClean="0">
                          <a:solidFill>
                            <a:schemeClr val="dk1"/>
                          </a:solidFill>
                          <a:effectLst/>
                          <a:latin typeface="+mn-lt"/>
                          <a:ea typeface="+mn-ea"/>
                          <a:cs typeface="+mn-cs"/>
                        </a:rPr>
                        <a:t>All year groups provide suitable equipment for children of good size and quality. Teachers provide additional ergonomic equipment where necessary (larger pens, grips, books with larger lines, and other aids advised by Occupational Therapists, </a:t>
                      </a:r>
                      <a:r>
                        <a:rPr lang="en-GB" sz="1000" b="1" kern="1200" dirty="0" err="1" smtClean="0">
                          <a:solidFill>
                            <a:schemeClr val="dk1"/>
                          </a:solidFill>
                          <a:effectLst/>
                          <a:latin typeface="+mn-lt"/>
                          <a:ea typeface="+mn-ea"/>
                          <a:cs typeface="+mn-cs"/>
                        </a:rPr>
                        <a:t>etc</a:t>
                      </a:r>
                      <a:r>
                        <a:rPr lang="en-GB" sz="1000" b="1" kern="1200" dirty="0" smtClean="0">
                          <a:solidFill>
                            <a:schemeClr val="dk1"/>
                          </a:solidFill>
                          <a:effectLst/>
                          <a:latin typeface="+mn-lt"/>
                          <a:ea typeface="+mn-ea"/>
                          <a:cs typeface="+mn-cs"/>
                        </a:rPr>
                        <a:t>)</a:t>
                      </a:r>
                    </a:p>
                    <a:p>
                      <a:pPr lvl="0"/>
                      <a:r>
                        <a:rPr lang="en-GB" sz="1000" b="1" kern="1200" dirty="0" smtClean="0">
                          <a:solidFill>
                            <a:schemeClr val="dk1"/>
                          </a:solidFill>
                          <a:effectLst/>
                          <a:latin typeface="+mn-lt"/>
                          <a:ea typeface="+mn-ea"/>
                          <a:cs typeface="+mn-cs"/>
                        </a:rPr>
                        <a:t>Interventions are put in place for children who struggle to meet age-related expectation (Peg to Paper, Write from the Start, Shine handwriting amongst other bespoke interventions based on individual needs).</a:t>
                      </a:r>
                    </a:p>
                  </a:txBody>
                  <a:tcPr/>
                </a:tc>
                <a:extLst>
                  <a:ext uri="{0D108BD9-81ED-4DB2-BD59-A6C34878D82A}">
                    <a16:rowId xmlns:a16="http://schemas.microsoft.com/office/drawing/2014/main" val="1805111987"/>
                  </a:ext>
                </a:extLst>
              </a:tr>
            </a:tbl>
          </a:graphicData>
        </a:graphic>
      </p:graphicFrame>
    </p:spTree>
    <p:extLst>
      <p:ext uri="{BB962C8B-B14F-4D97-AF65-F5344CB8AC3E}">
        <p14:creationId xmlns:p14="http://schemas.microsoft.com/office/powerpoint/2010/main" val="413345337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5286" y="232248"/>
            <a:ext cx="7244863" cy="672612"/>
          </a:xfrm>
          <a:solidFill>
            <a:schemeClr val="accent1">
              <a:lumMod val="60000"/>
              <a:lumOff val="40000"/>
            </a:schemeClr>
          </a:solidFill>
        </p:spPr>
        <p:txBody>
          <a:bodyPr>
            <a:normAutofit fontScale="90000"/>
          </a:bodyPr>
          <a:lstStyle/>
          <a:p>
            <a:pPr algn="ctr"/>
            <a:r>
              <a:rPr lang="en-GB" sz="2800" b="1" u="sng" dirty="0" smtClean="0">
                <a:latin typeface="+mn-lt"/>
              </a:rPr>
              <a:t/>
            </a:r>
            <a:br>
              <a:rPr lang="en-GB" sz="2800" b="1" u="sng" dirty="0" smtClean="0">
                <a:latin typeface="+mn-lt"/>
              </a:rPr>
            </a:br>
            <a:r>
              <a:rPr lang="en-GB" sz="2800" b="1" u="sng" dirty="0" smtClean="0">
                <a:latin typeface="+mn-lt"/>
              </a:rPr>
              <a:t>Teaching of Handwriting at Holmes Chapel</a:t>
            </a:r>
            <a:r>
              <a:rPr lang="en-GB" sz="2800" b="1" dirty="0">
                <a:latin typeface="+mn-lt"/>
              </a:rPr>
              <a:t/>
            </a:r>
            <a:br>
              <a:rPr lang="en-GB" sz="2800" b="1" dirty="0">
                <a:latin typeface="+mn-lt"/>
              </a:rPr>
            </a:br>
            <a:endParaRPr lang="en-GB" sz="2800" b="1" dirty="0">
              <a:latin typeface="+mn-lt"/>
            </a:endParaRPr>
          </a:p>
        </p:txBody>
      </p:sp>
      <p:pic>
        <p:nvPicPr>
          <p:cNvPr id="4" name="Picture 3">
            <a:extLst>
              <a:ext uri="{FF2B5EF4-FFF2-40B4-BE49-F238E27FC236}">
                <a16:creationId xmlns:a16="http://schemas.microsoft.com/office/drawing/2014/main" id="{F0AF5E37-ACC6-16B0-8CC7-B0B250D4F5E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8867" y="232248"/>
            <a:ext cx="569742" cy="672612"/>
          </a:xfrm>
          <a:prstGeom prst="rect">
            <a:avLst/>
          </a:prstGeom>
          <a:noFill/>
          <a:ln>
            <a:noFill/>
          </a:ln>
        </p:spPr>
      </p:pic>
      <p:graphicFrame>
        <p:nvGraphicFramePr>
          <p:cNvPr id="5" name="Table 4"/>
          <p:cNvGraphicFramePr>
            <a:graphicFrameLocks noGrp="1"/>
          </p:cNvGraphicFramePr>
          <p:nvPr>
            <p:extLst>
              <p:ext uri="{D42A27DB-BD31-4B8C-83A1-F6EECF244321}">
                <p14:modId xmlns:p14="http://schemas.microsoft.com/office/powerpoint/2010/main" val="2923464569"/>
              </p:ext>
            </p:extLst>
          </p:nvPr>
        </p:nvGraphicFramePr>
        <p:xfrm>
          <a:off x="318867" y="1030780"/>
          <a:ext cx="11576646" cy="5619132"/>
        </p:xfrm>
        <a:graphic>
          <a:graphicData uri="http://schemas.openxmlformats.org/drawingml/2006/table">
            <a:tbl>
              <a:tblPr firstRow="1" bandRow="1">
                <a:tableStyleId>{5C22544A-7EE6-4342-B048-85BDC9FD1C3A}</a:tableStyleId>
              </a:tblPr>
              <a:tblGrid>
                <a:gridCol w="11576646">
                  <a:extLst>
                    <a:ext uri="{9D8B030D-6E8A-4147-A177-3AD203B41FA5}">
                      <a16:colId xmlns:a16="http://schemas.microsoft.com/office/drawing/2014/main" val="384401209"/>
                    </a:ext>
                  </a:extLst>
                </a:gridCol>
              </a:tblGrid>
              <a:tr h="1226402">
                <a:tc>
                  <a:txBody>
                    <a:bodyPr/>
                    <a:lstStyle/>
                    <a:p>
                      <a:r>
                        <a:rPr lang="en-GB" sz="1100" b="1" u="sng" kern="1200" dirty="0" smtClean="0">
                          <a:solidFill>
                            <a:schemeClr val="tx1"/>
                          </a:solidFill>
                          <a:effectLst/>
                          <a:latin typeface="+mn-lt"/>
                          <a:ea typeface="+mn-ea"/>
                          <a:cs typeface="+mn-cs"/>
                        </a:rPr>
                        <a:t>Assessment</a:t>
                      </a:r>
                      <a:endParaRPr lang="en-GB" sz="1100" b="1" kern="1200" dirty="0" smtClean="0">
                        <a:solidFill>
                          <a:schemeClr val="tx1"/>
                        </a:solidFill>
                        <a:effectLst/>
                        <a:latin typeface="+mn-lt"/>
                        <a:ea typeface="+mn-ea"/>
                        <a:cs typeface="+mn-cs"/>
                      </a:endParaRPr>
                    </a:p>
                    <a:p>
                      <a:r>
                        <a:rPr lang="en-GB" sz="1100" b="1" kern="1200" dirty="0" smtClean="0">
                          <a:solidFill>
                            <a:schemeClr val="tx1"/>
                          </a:solidFill>
                          <a:effectLst/>
                          <a:latin typeface="+mn-lt"/>
                          <a:ea typeface="+mn-ea"/>
                          <a:cs typeface="+mn-cs"/>
                        </a:rPr>
                        <a:t>The national curriculum end of key stage assessment in key stage 1 and 2 assesses handwriting as part of the writing element through the ‘</a:t>
                      </a:r>
                      <a:r>
                        <a:rPr lang="en-GB" sz="1100" b="1" i="1" kern="1200" dirty="0" smtClean="0">
                          <a:solidFill>
                            <a:schemeClr val="tx1"/>
                          </a:solidFill>
                          <a:effectLst/>
                          <a:latin typeface="+mn-lt"/>
                          <a:ea typeface="+mn-ea"/>
                          <a:cs typeface="+mn-cs"/>
                        </a:rPr>
                        <a:t>pupil can’</a:t>
                      </a:r>
                      <a:r>
                        <a:rPr lang="en-GB" sz="1100" b="1" kern="1200" dirty="0" smtClean="0">
                          <a:solidFill>
                            <a:schemeClr val="tx1"/>
                          </a:solidFill>
                          <a:effectLst/>
                          <a:latin typeface="+mn-lt"/>
                          <a:ea typeface="+mn-ea"/>
                          <a:cs typeface="+mn-cs"/>
                        </a:rPr>
                        <a:t> statements. At Holmes Chapel Primary School, in each year group, we assess children’s handwriting through their ability to apply their handwriting in their everyday writing. We will look at work in everyday books, work for displays and specific handwriting books but not these alone. </a:t>
                      </a:r>
                    </a:p>
                    <a:p>
                      <a:r>
                        <a:rPr lang="en-GB" sz="1100" b="1" kern="1200" dirty="0" smtClean="0">
                          <a:solidFill>
                            <a:schemeClr val="tx1"/>
                          </a:solidFill>
                          <a:effectLst/>
                          <a:latin typeface="+mn-lt"/>
                          <a:ea typeface="+mn-ea"/>
                          <a:cs typeface="+mn-cs"/>
                        </a:rPr>
                        <a:t>Where a child struggles to meet the end of year writing expectation because of handwriting alone, ‘a particular weakness’ may be applied where the child has specific needs inhibiting the ARE in handwriting. In order to apply the ‘particular weakness’ as reason to achieve the ARE for writing, the teacher MUST provide evidence that every endeavour has been made to address this issue and help the child to improve over time. This particular weakness may be as a result of a physical need that affects the child’s gross/ fine motor skills. </a:t>
                      </a:r>
                    </a:p>
                  </a:txBody>
                  <a:tcPr/>
                </a:tc>
                <a:extLst>
                  <a:ext uri="{0D108BD9-81ED-4DB2-BD59-A6C34878D82A}">
                    <a16:rowId xmlns:a16="http://schemas.microsoft.com/office/drawing/2014/main" val="2289638743"/>
                  </a:ext>
                </a:extLst>
              </a:tr>
              <a:tr h="1551473">
                <a:tc>
                  <a:txBody>
                    <a:bodyPr/>
                    <a:lstStyle/>
                    <a:p>
                      <a:r>
                        <a:rPr lang="en-GB" sz="1100" b="1" u="sng" kern="1200" dirty="0" smtClean="0">
                          <a:solidFill>
                            <a:schemeClr val="dk1"/>
                          </a:solidFill>
                          <a:effectLst/>
                          <a:latin typeface="+mn-lt"/>
                          <a:ea typeface="+mn-ea"/>
                          <a:cs typeface="+mn-cs"/>
                        </a:rPr>
                        <a:t>EYFS </a:t>
                      </a:r>
                      <a:endParaRPr lang="en-GB" sz="1100" b="1" kern="1200" dirty="0" smtClean="0">
                        <a:solidFill>
                          <a:schemeClr val="dk1"/>
                        </a:solidFill>
                        <a:effectLst/>
                        <a:latin typeface="+mn-lt"/>
                        <a:ea typeface="+mn-ea"/>
                        <a:cs typeface="+mn-cs"/>
                      </a:endParaRPr>
                    </a:p>
                    <a:p>
                      <a:r>
                        <a:rPr lang="en-GB" sz="1100" b="1" kern="1200" dirty="0" smtClean="0">
                          <a:solidFill>
                            <a:schemeClr val="dk1"/>
                          </a:solidFill>
                          <a:effectLst/>
                          <a:latin typeface="+mn-lt"/>
                          <a:ea typeface="+mn-ea"/>
                          <a:cs typeface="+mn-cs"/>
                        </a:rPr>
                        <a:t>ELG: Fine Motor Skills </a:t>
                      </a:r>
                    </a:p>
                    <a:p>
                      <a:pPr lvl="0"/>
                      <a:r>
                        <a:rPr lang="en-GB" sz="1100" b="1" kern="1200" dirty="0" smtClean="0">
                          <a:solidFill>
                            <a:schemeClr val="dk1"/>
                          </a:solidFill>
                          <a:effectLst/>
                          <a:latin typeface="+mn-lt"/>
                          <a:ea typeface="+mn-ea"/>
                          <a:cs typeface="+mn-cs"/>
                        </a:rPr>
                        <a:t>Hold a pencil effectively in preparation for fluent writing – using the tripod grip in almost all cases;</a:t>
                      </a:r>
                    </a:p>
                    <a:p>
                      <a:pPr lvl="0"/>
                      <a:r>
                        <a:rPr lang="en-GB" sz="1100" b="1" kern="1200" dirty="0" smtClean="0">
                          <a:solidFill>
                            <a:schemeClr val="dk1"/>
                          </a:solidFill>
                          <a:effectLst/>
                          <a:latin typeface="+mn-lt"/>
                          <a:ea typeface="+mn-ea"/>
                          <a:cs typeface="+mn-cs"/>
                        </a:rPr>
                        <a:t>Use a range of small tools, including scissors, paint brushes and cutlery (Writing tools)</a:t>
                      </a:r>
                    </a:p>
                    <a:p>
                      <a:pPr lvl="0"/>
                      <a:r>
                        <a:rPr lang="en-GB" sz="1100" b="1" kern="1200" dirty="0" smtClean="0">
                          <a:solidFill>
                            <a:schemeClr val="dk1"/>
                          </a:solidFill>
                          <a:effectLst/>
                          <a:latin typeface="+mn-lt"/>
                          <a:ea typeface="+mn-ea"/>
                          <a:cs typeface="+mn-cs"/>
                        </a:rPr>
                        <a:t>Begin to show accuracy and care when drawing.</a:t>
                      </a:r>
                    </a:p>
                    <a:p>
                      <a:r>
                        <a:rPr lang="en-GB" sz="1100" b="1" kern="1200" dirty="0" smtClean="0">
                          <a:solidFill>
                            <a:schemeClr val="dk1"/>
                          </a:solidFill>
                          <a:effectLst/>
                          <a:latin typeface="+mn-lt"/>
                          <a:ea typeface="+mn-ea"/>
                          <a:cs typeface="+mn-cs"/>
                        </a:rPr>
                        <a:t>ELG: Writing</a:t>
                      </a:r>
                    </a:p>
                    <a:p>
                      <a:pPr lvl="0"/>
                      <a:r>
                        <a:rPr lang="en-GB" sz="1100" b="1" kern="1200" dirty="0" smtClean="0">
                          <a:solidFill>
                            <a:schemeClr val="dk1"/>
                          </a:solidFill>
                          <a:effectLst/>
                          <a:latin typeface="+mn-lt"/>
                          <a:ea typeface="+mn-ea"/>
                          <a:cs typeface="+mn-cs"/>
                        </a:rPr>
                        <a:t>Write recognisable letters, most of which are correctly formed; </a:t>
                      </a:r>
                    </a:p>
                    <a:p>
                      <a:pPr lvl="0"/>
                      <a:r>
                        <a:rPr lang="en-GB" sz="1100" b="1" kern="1200" dirty="0" smtClean="0">
                          <a:solidFill>
                            <a:schemeClr val="dk1"/>
                          </a:solidFill>
                          <a:effectLst/>
                          <a:latin typeface="+mn-lt"/>
                          <a:ea typeface="+mn-ea"/>
                          <a:cs typeface="+mn-cs"/>
                        </a:rPr>
                        <a:t>Spell words by identifying sounds in them and representing the sounds with a letter or letters; </a:t>
                      </a:r>
                    </a:p>
                    <a:p>
                      <a:r>
                        <a:rPr lang="en-GB" sz="1100" b="1" kern="1200" dirty="0" smtClean="0">
                          <a:solidFill>
                            <a:schemeClr val="dk1"/>
                          </a:solidFill>
                          <a:effectLst/>
                          <a:latin typeface="+mn-lt"/>
                          <a:ea typeface="+mn-ea"/>
                          <a:cs typeface="+mn-cs"/>
                        </a:rPr>
                        <a:t>Write simple phrases and sentences that can be read by others.</a:t>
                      </a:r>
                    </a:p>
                  </a:txBody>
                  <a:tcPr/>
                </a:tc>
                <a:extLst>
                  <a:ext uri="{0D108BD9-81ED-4DB2-BD59-A6C34878D82A}">
                    <a16:rowId xmlns:a16="http://schemas.microsoft.com/office/drawing/2014/main" val="1805111987"/>
                  </a:ext>
                </a:extLst>
              </a:tr>
              <a:tr h="1227745">
                <a:tc>
                  <a:txBody>
                    <a:bodyPr/>
                    <a:lstStyle/>
                    <a:p>
                      <a:r>
                        <a:rPr lang="en-GB" sz="1100" b="1" u="sng" kern="1200" dirty="0" smtClean="0">
                          <a:solidFill>
                            <a:schemeClr val="dk1"/>
                          </a:solidFill>
                          <a:effectLst/>
                          <a:latin typeface="+mn-lt"/>
                          <a:ea typeface="+mn-ea"/>
                          <a:cs typeface="+mn-cs"/>
                        </a:rPr>
                        <a:t>Year 1 </a:t>
                      </a:r>
                      <a:endParaRPr lang="en-GB" sz="1100" b="1" kern="1200" dirty="0" smtClean="0">
                        <a:solidFill>
                          <a:schemeClr val="dk1"/>
                        </a:solidFill>
                        <a:effectLst/>
                        <a:latin typeface="+mn-lt"/>
                        <a:ea typeface="+mn-ea"/>
                        <a:cs typeface="+mn-cs"/>
                      </a:endParaRPr>
                    </a:p>
                    <a:p>
                      <a:r>
                        <a:rPr lang="en-GB" sz="1100" b="1" kern="1200" dirty="0" smtClean="0">
                          <a:solidFill>
                            <a:schemeClr val="dk1"/>
                          </a:solidFill>
                          <a:effectLst/>
                          <a:latin typeface="+mn-lt"/>
                          <a:ea typeface="+mn-ea"/>
                          <a:cs typeface="+mn-cs"/>
                        </a:rPr>
                        <a:t>Pupils should be taught to:</a:t>
                      </a:r>
                    </a:p>
                    <a:p>
                      <a:pPr lvl="0"/>
                      <a:r>
                        <a:rPr lang="en-GB" sz="1100" b="1" kern="1200" dirty="0" smtClean="0">
                          <a:solidFill>
                            <a:schemeClr val="dk1"/>
                          </a:solidFill>
                          <a:effectLst/>
                          <a:latin typeface="+mn-lt"/>
                          <a:ea typeface="+mn-ea"/>
                          <a:cs typeface="+mn-cs"/>
                        </a:rPr>
                        <a:t>sit correctly at a table, holding a pencil comfortably and correctly </a:t>
                      </a:r>
                    </a:p>
                    <a:p>
                      <a:pPr lvl="0"/>
                      <a:r>
                        <a:rPr lang="en-GB" sz="1100" b="1" kern="1200" dirty="0" smtClean="0">
                          <a:solidFill>
                            <a:schemeClr val="dk1"/>
                          </a:solidFill>
                          <a:effectLst/>
                          <a:latin typeface="+mn-lt"/>
                          <a:ea typeface="+mn-ea"/>
                          <a:cs typeface="+mn-cs"/>
                        </a:rPr>
                        <a:t>begin to form lower-case letters in the correct direction, starting and finishing in the right place</a:t>
                      </a:r>
                    </a:p>
                    <a:p>
                      <a:pPr lvl="0"/>
                      <a:r>
                        <a:rPr lang="en-GB" sz="1100" b="1" kern="1200" dirty="0" smtClean="0">
                          <a:solidFill>
                            <a:schemeClr val="dk1"/>
                          </a:solidFill>
                          <a:effectLst/>
                          <a:latin typeface="+mn-lt"/>
                          <a:ea typeface="+mn-ea"/>
                          <a:cs typeface="+mn-cs"/>
                        </a:rPr>
                        <a:t>form capital letters</a:t>
                      </a:r>
                    </a:p>
                    <a:p>
                      <a:pPr lvl="0"/>
                      <a:r>
                        <a:rPr lang="en-GB" sz="1100" b="1" kern="1200" dirty="0" smtClean="0">
                          <a:solidFill>
                            <a:schemeClr val="dk1"/>
                          </a:solidFill>
                          <a:effectLst/>
                          <a:latin typeface="+mn-lt"/>
                          <a:ea typeface="+mn-ea"/>
                          <a:cs typeface="+mn-cs"/>
                        </a:rPr>
                        <a:t>form digits 0–9</a:t>
                      </a:r>
                    </a:p>
                    <a:p>
                      <a:r>
                        <a:rPr lang="en-GB" sz="1100" b="1" kern="1200" dirty="0" smtClean="0">
                          <a:solidFill>
                            <a:schemeClr val="dk1"/>
                          </a:solidFill>
                          <a:effectLst/>
                          <a:latin typeface="+mn-lt"/>
                          <a:ea typeface="+mn-ea"/>
                          <a:cs typeface="+mn-cs"/>
                        </a:rPr>
                        <a:t>understand which letters belong to which handwriting ‘families’ and to practise these</a:t>
                      </a:r>
                    </a:p>
                  </a:txBody>
                  <a:tcPr/>
                </a:tc>
                <a:extLst>
                  <a:ext uri="{0D108BD9-81ED-4DB2-BD59-A6C34878D82A}">
                    <a16:rowId xmlns:a16="http://schemas.microsoft.com/office/drawing/2014/main" val="3361840976"/>
                  </a:ext>
                </a:extLst>
              </a:tr>
              <a:tr h="1489092">
                <a:tc>
                  <a:txBody>
                    <a:bodyPr/>
                    <a:lstStyle/>
                    <a:p>
                      <a:r>
                        <a:rPr lang="en-GB" sz="1100" b="1" u="sng" kern="1200" dirty="0" smtClean="0">
                          <a:solidFill>
                            <a:schemeClr val="dk1"/>
                          </a:solidFill>
                          <a:effectLst/>
                          <a:latin typeface="+mn-lt"/>
                          <a:ea typeface="+mn-ea"/>
                          <a:cs typeface="+mn-cs"/>
                        </a:rPr>
                        <a:t>Year 2</a:t>
                      </a:r>
                      <a:endParaRPr lang="en-GB" sz="1100" b="1" kern="1200" dirty="0" smtClean="0">
                        <a:solidFill>
                          <a:schemeClr val="dk1"/>
                        </a:solidFill>
                        <a:effectLst/>
                        <a:latin typeface="+mn-lt"/>
                        <a:ea typeface="+mn-ea"/>
                        <a:cs typeface="+mn-cs"/>
                      </a:endParaRPr>
                    </a:p>
                    <a:p>
                      <a:r>
                        <a:rPr lang="en-GB" sz="1100" b="1" kern="1200" dirty="0" smtClean="0">
                          <a:solidFill>
                            <a:schemeClr val="dk1"/>
                          </a:solidFill>
                          <a:effectLst/>
                          <a:latin typeface="+mn-lt"/>
                          <a:ea typeface="+mn-ea"/>
                          <a:cs typeface="+mn-cs"/>
                        </a:rPr>
                        <a:t>Pupils should be taught to:</a:t>
                      </a:r>
                    </a:p>
                    <a:p>
                      <a:pPr lvl="0"/>
                      <a:r>
                        <a:rPr lang="en-GB" sz="1100" b="1" kern="1200" dirty="0" smtClean="0">
                          <a:solidFill>
                            <a:schemeClr val="dk1"/>
                          </a:solidFill>
                          <a:effectLst/>
                          <a:latin typeface="+mn-lt"/>
                          <a:ea typeface="+mn-ea"/>
                          <a:cs typeface="+mn-cs"/>
                        </a:rPr>
                        <a:t>form lower-case letters of the correct size relative to one another</a:t>
                      </a:r>
                    </a:p>
                    <a:p>
                      <a:pPr lvl="0"/>
                      <a:r>
                        <a:rPr lang="en-GB" sz="1100" b="1" kern="1200" dirty="0" smtClean="0">
                          <a:solidFill>
                            <a:schemeClr val="dk1"/>
                          </a:solidFill>
                          <a:effectLst/>
                          <a:latin typeface="+mn-lt"/>
                          <a:ea typeface="+mn-ea"/>
                          <a:cs typeface="+mn-cs"/>
                        </a:rPr>
                        <a:t>start using some of the diagonal and horizontal strokes needed to join letters and</a:t>
                      </a:r>
                    </a:p>
                    <a:p>
                      <a:pPr lvl="0"/>
                      <a:r>
                        <a:rPr lang="en-GB" sz="1100" b="1" kern="1200" dirty="0" smtClean="0">
                          <a:solidFill>
                            <a:schemeClr val="dk1"/>
                          </a:solidFill>
                          <a:effectLst/>
                          <a:latin typeface="+mn-lt"/>
                          <a:ea typeface="+mn-ea"/>
                          <a:cs typeface="+mn-cs"/>
                        </a:rPr>
                        <a:t>understand which letters, when adjacent to one another, are best left un-joined</a:t>
                      </a:r>
                    </a:p>
                    <a:p>
                      <a:pPr lvl="0"/>
                      <a:r>
                        <a:rPr lang="en-GB" sz="1100" b="1" kern="1200" dirty="0" smtClean="0">
                          <a:solidFill>
                            <a:schemeClr val="dk1"/>
                          </a:solidFill>
                          <a:effectLst/>
                          <a:latin typeface="+mn-lt"/>
                          <a:ea typeface="+mn-ea"/>
                          <a:cs typeface="+mn-cs"/>
                        </a:rPr>
                        <a:t>write capital letters and digits of the correct size, orientation and relationship to one another and to lower case letters</a:t>
                      </a:r>
                    </a:p>
                    <a:p>
                      <a:r>
                        <a:rPr lang="en-GB" sz="1100" b="1" kern="1200" dirty="0" smtClean="0">
                          <a:solidFill>
                            <a:schemeClr val="dk1"/>
                          </a:solidFill>
                          <a:effectLst/>
                          <a:latin typeface="+mn-lt"/>
                          <a:ea typeface="+mn-ea"/>
                          <a:cs typeface="+mn-cs"/>
                        </a:rPr>
                        <a:t>use spacing between words that reflects the size of the letters</a:t>
                      </a:r>
                    </a:p>
                  </a:txBody>
                  <a:tcPr/>
                </a:tc>
                <a:extLst>
                  <a:ext uri="{0D108BD9-81ED-4DB2-BD59-A6C34878D82A}">
                    <a16:rowId xmlns:a16="http://schemas.microsoft.com/office/drawing/2014/main" val="478394072"/>
                  </a:ext>
                </a:extLst>
              </a:tr>
            </a:tbl>
          </a:graphicData>
        </a:graphic>
      </p:graphicFrame>
    </p:spTree>
    <p:extLst>
      <p:ext uri="{BB962C8B-B14F-4D97-AF65-F5344CB8AC3E}">
        <p14:creationId xmlns:p14="http://schemas.microsoft.com/office/powerpoint/2010/main" val="220486559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5286" y="232248"/>
            <a:ext cx="7244863" cy="672612"/>
          </a:xfrm>
          <a:solidFill>
            <a:schemeClr val="accent1">
              <a:lumMod val="60000"/>
              <a:lumOff val="40000"/>
            </a:schemeClr>
          </a:solidFill>
        </p:spPr>
        <p:txBody>
          <a:bodyPr>
            <a:normAutofit fontScale="90000"/>
          </a:bodyPr>
          <a:lstStyle/>
          <a:p>
            <a:pPr algn="ctr"/>
            <a:r>
              <a:rPr lang="en-GB" sz="2800" b="1" u="sng" dirty="0" smtClean="0">
                <a:latin typeface="+mn-lt"/>
              </a:rPr>
              <a:t/>
            </a:r>
            <a:br>
              <a:rPr lang="en-GB" sz="2800" b="1" u="sng" dirty="0" smtClean="0">
                <a:latin typeface="+mn-lt"/>
              </a:rPr>
            </a:br>
            <a:r>
              <a:rPr lang="en-GB" sz="2800" b="1" u="sng" dirty="0" smtClean="0">
                <a:latin typeface="+mn-lt"/>
              </a:rPr>
              <a:t>Teaching of Handwriting at Holmes Chapel</a:t>
            </a:r>
            <a:r>
              <a:rPr lang="en-GB" sz="2800" b="1" dirty="0">
                <a:latin typeface="+mn-lt"/>
              </a:rPr>
              <a:t/>
            </a:r>
            <a:br>
              <a:rPr lang="en-GB" sz="2800" b="1" dirty="0">
                <a:latin typeface="+mn-lt"/>
              </a:rPr>
            </a:br>
            <a:endParaRPr lang="en-GB" sz="2800" b="1" dirty="0">
              <a:latin typeface="+mn-lt"/>
            </a:endParaRPr>
          </a:p>
        </p:txBody>
      </p:sp>
      <p:pic>
        <p:nvPicPr>
          <p:cNvPr id="4" name="Picture 3">
            <a:extLst>
              <a:ext uri="{FF2B5EF4-FFF2-40B4-BE49-F238E27FC236}">
                <a16:creationId xmlns:a16="http://schemas.microsoft.com/office/drawing/2014/main" id="{F0AF5E37-ACC6-16B0-8CC7-B0B250D4F5E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8867" y="232248"/>
            <a:ext cx="569742" cy="672612"/>
          </a:xfrm>
          <a:prstGeom prst="rect">
            <a:avLst/>
          </a:prstGeom>
          <a:noFill/>
          <a:ln>
            <a:noFill/>
          </a:ln>
        </p:spPr>
      </p:pic>
      <p:graphicFrame>
        <p:nvGraphicFramePr>
          <p:cNvPr id="5" name="Table 4"/>
          <p:cNvGraphicFramePr>
            <a:graphicFrameLocks noGrp="1"/>
          </p:cNvGraphicFramePr>
          <p:nvPr>
            <p:extLst>
              <p:ext uri="{D42A27DB-BD31-4B8C-83A1-F6EECF244321}">
                <p14:modId xmlns:p14="http://schemas.microsoft.com/office/powerpoint/2010/main" val="3550138573"/>
              </p:ext>
            </p:extLst>
          </p:nvPr>
        </p:nvGraphicFramePr>
        <p:xfrm>
          <a:off x="318867" y="1271848"/>
          <a:ext cx="11576646" cy="2969070"/>
        </p:xfrm>
        <a:graphic>
          <a:graphicData uri="http://schemas.openxmlformats.org/drawingml/2006/table">
            <a:tbl>
              <a:tblPr firstRow="1" bandRow="1">
                <a:tableStyleId>{5C22544A-7EE6-4342-B048-85BDC9FD1C3A}</a:tableStyleId>
              </a:tblPr>
              <a:tblGrid>
                <a:gridCol w="11576646">
                  <a:extLst>
                    <a:ext uri="{9D8B030D-6E8A-4147-A177-3AD203B41FA5}">
                      <a16:colId xmlns:a16="http://schemas.microsoft.com/office/drawing/2014/main" val="384401209"/>
                    </a:ext>
                  </a:extLst>
                </a:gridCol>
              </a:tblGrid>
              <a:tr h="1310813">
                <a:tc>
                  <a:txBody>
                    <a:bodyPr/>
                    <a:lstStyle/>
                    <a:p>
                      <a:r>
                        <a:rPr lang="en-GB" sz="1100" b="1" u="sng" kern="1200" dirty="0" smtClean="0">
                          <a:solidFill>
                            <a:schemeClr val="tx1"/>
                          </a:solidFill>
                          <a:effectLst/>
                          <a:latin typeface="+mn-lt"/>
                          <a:ea typeface="+mn-ea"/>
                          <a:cs typeface="+mn-cs"/>
                        </a:rPr>
                        <a:t>Years 3-4</a:t>
                      </a:r>
                      <a:endParaRPr lang="en-GB" sz="1100" b="1" kern="1200" dirty="0" smtClean="0">
                        <a:solidFill>
                          <a:schemeClr val="tx1"/>
                        </a:solidFill>
                        <a:effectLst/>
                        <a:latin typeface="+mn-lt"/>
                        <a:ea typeface="+mn-ea"/>
                        <a:cs typeface="+mn-cs"/>
                      </a:endParaRPr>
                    </a:p>
                    <a:p>
                      <a:r>
                        <a:rPr lang="en-GB" sz="1100" b="1" kern="1200" dirty="0" smtClean="0">
                          <a:solidFill>
                            <a:schemeClr val="tx1"/>
                          </a:solidFill>
                          <a:effectLst/>
                          <a:latin typeface="+mn-lt"/>
                          <a:ea typeface="+mn-ea"/>
                          <a:cs typeface="+mn-cs"/>
                        </a:rPr>
                        <a:t>Pupils should be taught to:</a:t>
                      </a:r>
                    </a:p>
                    <a:p>
                      <a:pPr lvl="0"/>
                      <a:r>
                        <a:rPr lang="en-GB" sz="1100" b="1" kern="1200" dirty="0" smtClean="0">
                          <a:solidFill>
                            <a:schemeClr val="tx1"/>
                          </a:solidFill>
                          <a:effectLst/>
                          <a:latin typeface="+mn-lt"/>
                          <a:ea typeface="+mn-ea"/>
                          <a:cs typeface="+mn-cs"/>
                        </a:rPr>
                        <a:t>use the diagonal and horizontal strokes that are needed to join letters and understand which letters, when adjacent to one another, are best left un-joined</a:t>
                      </a:r>
                    </a:p>
                    <a:p>
                      <a:r>
                        <a:rPr lang="en-GB" sz="1100" b="1" kern="1200" dirty="0" smtClean="0">
                          <a:solidFill>
                            <a:schemeClr val="tx1"/>
                          </a:solidFill>
                          <a:effectLst/>
                          <a:latin typeface="+mn-lt"/>
                          <a:ea typeface="+mn-ea"/>
                          <a:cs typeface="+mn-cs"/>
                        </a:rPr>
                        <a:t>increase the legibility, consistency and quality of their handwriting for example, by ensuring that the </a:t>
                      </a:r>
                      <a:r>
                        <a:rPr lang="en-GB" sz="1100" b="1" kern="1200" dirty="0" err="1" smtClean="0">
                          <a:solidFill>
                            <a:schemeClr val="tx1"/>
                          </a:solidFill>
                          <a:effectLst/>
                          <a:latin typeface="+mn-lt"/>
                          <a:ea typeface="+mn-ea"/>
                          <a:cs typeface="+mn-cs"/>
                        </a:rPr>
                        <a:t>downstrokes</a:t>
                      </a:r>
                      <a:r>
                        <a:rPr lang="en-GB" sz="1100" b="1" kern="1200" dirty="0" smtClean="0">
                          <a:solidFill>
                            <a:schemeClr val="tx1"/>
                          </a:solidFill>
                          <a:effectLst/>
                          <a:latin typeface="+mn-lt"/>
                          <a:ea typeface="+mn-ea"/>
                          <a:cs typeface="+mn-cs"/>
                        </a:rPr>
                        <a:t> of letters are parallel and equidistant; that lines of writing are spaced sufficiently so that the ascenders and descenders of letters do not touch</a:t>
                      </a:r>
                    </a:p>
                  </a:txBody>
                  <a:tcPr/>
                </a:tc>
                <a:extLst>
                  <a:ext uri="{0D108BD9-81ED-4DB2-BD59-A6C34878D82A}">
                    <a16:rowId xmlns:a16="http://schemas.microsoft.com/office/drawing/2014/main" val="2289638743"/>
                  </a:ext>
                </a:extLst>
              </a:tr>
              <a:tr h="1658257">
                <a:tc>
                  <a:txBody>
                    <a:bodyPr/>
                    <a:lstStyle/>
                    <a:p>
                      <a:r>
                        <a:rPr lang="en-GB" sz="1100" b="1" u="sng" kern="1200" dirty="0" smtClean="0">
                          <a:solidFill>
                            <a:schemeClr val="tx1"/>
                          </a:solidFill>
                          <a:effectLst/>
                          <a:latin typeface="+mn-lt"/>
                          <a:ea typeface="+mn-ea"/>
                          <a:cs typeface="+mn-cs"/>
                        </a:rPr>
                        <a:t>Years 5-6</a:t>
                      </a:r>
                      <a:endParaRPr lang="en-GB" sz="1100" b="1" kern="1200" dirty="0" smtClean="0">
                        <a:solidFill>
                          <a:schemeClr val="tx1"/>
                        </a:solidFill>
                        <a:effectLst/>
                        <a:latin typeface="+mn-lt"/>
                        <a:ea typeface="+mn-ea"/>
                        <a:cs typeface="+mn-cs"/>
                      </a:endParaRPr>
                    </a:p>
                    <a:p>
                      <a:r>
                        <a:rPr lang="en-GB" sz="1100" b="1" kern="1200" dirty="0" smtClean="0">
                          <a:solidFill>
                            <a:schemeClr val="tx1"/>
                          </a:solidFill>
                          <a:effectLst/>
                          <a:latin typeface="+mn-lt"/>
                          <a:ea typeface="+mn-ea"/>
                          <a:cs typeface="+mn-cs"/>
                        </a:rPr>
                        <a:t>Pupils should be taught to:</a:t>
                      </a:r>
                    </a:p>
                    <a:p>
                      <a:r>
                        <a:rPr lang="en-GB" sz="1100" b="1" kern="1200" dirty="0" smtClean="0">
                          <a:solidFill>
                            <a:schemeClr val="tx1"/>
                          </a:solidFill>
                          <a:effectLst/>
                          <a:latin typeface="+mn-lt"/>
                          <a:ea typeface="+mn-ea"/>
                          <a:cs typeface="+mn-cs"/>
                        </a:rPr>
                        <a:t> </a:t>
                      </a:r>
                    </a:p>
                    <a:p>
                      <a:pPr lvl="0"/>
                      <a:r>
                        <a:rPr lang="en-GB" sz="1100" b="1" kern="1200" dirty="0" smtClean="0">
                          <a:solidFill>
                            <a:schemeClr val="tx1"/>
                          </a:solidFill>
                          <a:effectLst/>
                          <a:latin typeface="+mn-lt"/>
                          <a:ea typeface="+mn-ea"/>
                          <a:cs typeface="+mn-cs"/>
                        </a:rPr>
                        <a:t>Write legibly, fluently and with increasing speed by:</a:t>
                      </a:r>
                    </a:p>
                    <a:p>
                      <a:r>
                        <a:rPr lang="en-GB" sz="1100" b="1" kern="1200" dirty="0" smtClean="0">
                          <a:solidFill>
                            <a:schemeClr val="tx1"/>
                          </a:solidFill>
                          <a:effectLst/>
                          <a:latin typeface="+mn-lt"/>
                          <a:ea typeface="+mn-ea"/>
                          <a:cs typeface="+mn-cs"/>
                        </a:rPr>
                        <a:t> </a:t>
                      </a:r>
                    </a:p>
                    <a:p>
                      <a:pPr marL="171450" lvl="0" indent="-171450">
                        <a:buFont typeface="Arial" panose="020B0604020202020204" pitchFamily="34" charset="0"/>
                        <a:buChar char="•"/>
                      </a:pPr>
                      <a:r>
                        <a:rPr lang="en-GB" sz="1100" b="1" kern="1200" dirty="0" smtClean="0">
                          <a:solidFill>
                            <a:schemeClr val="tx1"/>
                          </a:solidFill>
                          <a:effectLst/>
                          <a:latin typeface="+mn-lt"/>
                          <a:ea typeface="+mn-ea"/>
                          <a:cs typeface="+mn-cs"/>
                        </a:rPr>
                        <a:t>choosing which shape of a letter to use when given choices and deciding whether or not to join specific letters</a:t>
                      </a:r>
                    </a:p>
                    <a:p>
                      <a:r>
                        <a:rPr lang="en-GB" sz="1100" b="1" kern="1200" dirty="0" smtClean="0">
                          <a:solidFill>
                            <a:schemeClr val="tx1"/>
                          </a:solidFill>
                          <a:effectLst/>
                          <a:latin typeface="+mn-lt"/>
                          <a:ea typeface="+mn-ea"/>
                          <a:cs typeface="+mn-cs"/>
                        </a:rPr>
                        <a:t> </a:t>
                      </a:r>
                    </a:p>
                    <a:p>
                      <a:pPr marL="171450" indent="-171450">
                        <a:buFont typeface="Arial" panose="020B0604020202020204" pitchFamily="34" charset="0"/>
                        <a:buChar char="•"/>
                      </a:pPr>
                      <a:r>
                        <a:rPr lang="en-GB" sz="1100" b="1" kern="1200" dirty="0" smtClean="0">
                          <a:solidFill>
                            <a:schemeClr val="tx1"/>
                          </a:solidFill>
                          <a:effectLst/>
                          <a:latin typeface="+mn-lt"/>
                          <a:ea typeface="+mn-ea"/>
                          <a:cs typeface="+mn-cs"/>
                        </a:rPr>
                        <a:t>choosing the writing implement that is best suited for a task</a:t>
                      </a:r>
                    </a:p>
                  </a:txBody>
                  <a:tcPr/>
                </a:tc>
                <a:extLst>
                  <a:ext uri="{0D108BD9-81ED-4DB2-BD59-A6C34878D82A}">
                    <a16:rowId xmlns:a16="http://schemas.microsoft.com/office/drawing/2014/main" val="1805111987"/>
                  </a:ext>
                </a:extLst>
              </a:tr>
            </a:tbl>
          </a:graphicData>
        </a:graphic>
      </p:graphicFrame>
    </p:spTree>
    <p:extLst>
      <p:ext uri="{BB962C8B-B14F-4D97-AF65-F5344CB8AC3E}">
        <p14:creationId xmlns:p14="http://schemas.microsoft.com/office/powerpoint/2010/main" val="169762099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7a34fa8c-22ec-432b-95a6-9f3b43418d6b">
      <Terms xmlns="http://schemas.microsoft.com/office/infopath/2007/PartnerControls"/>
    </lcf76f155ced4ddcb4097134ff3c332f>
    <TaxCatchAll xmlns="99c8b421-941a-45da-88f2-7df042c396d3"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5D164A91A35F3F40991237F1E9F9FC84" ma:contentTypeVersion="16" ma:contentTypeDescription="Create a new document." ma:contentTypeScope="" ma:versionID="a0e231813d024e35c85ec7ea9dc08c79">
  <xsd:schema xmlns:xsd="http://www.w3.org/2001/XMLSchema" xmlns:xs="http://www.w3.org/2001/XMLSchema" xmlns:p="http://schemas.microsoft.com/office/2006/metadata/properties" xmlns:ns2="7a34fa8c-22ec-432b-95a6-9f3b43418d6b" xmlns:ns3="99c8b421-941a-45da-88f2-7df042c396d3" targetNamespace="http://schemas.microsoft.com/office/2006/metadata/properties" ma:root="true" ma:fieldsID="c78d2d689dfa2c8b0c25df60fa50cb0b" ns2:_="" ns3:_="">
    <xsd:import namespace="7a34fa8c-22ec-432b-95a6-9f3b43418d6b"/>
    <xsd:import namespace="99c8b421-941a-45da-88f2-7df042c396d3"/>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DateTaken" minOccurs="0"/>
                <xsd:element ref="ns2:MediaLengthInSeconds" minOccurs="0"/>
                <xsd:element ref="ns2:lcf76f155ced4ddcb4097134ff3c332f" minOccurs="0"/>
                <xsd:element ref="ns3:TaxCatchAll" minOccurs="0"/>
                <xsd:element ref="ns2:MediaServiceOCR"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a34fa8c-22ec-432b-95a6-9f3b43418d6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99465654-8e23-4041-acc6-a1e973f32cf0"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9c8b421-941a-45da-88f2-7df042c396d3"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e570b1e3-31ee-4f0c-80f7-59b6554077b6}" ma:internalName="TaxCatchAll" ma:showField="CatchAllData" ma:web="99c8b421-941a-45da-88f2-7df042c396d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983C7EE-98FC-4831-A4E3-FE3E1D116705}">
  <ds:schemaRefs>
    <ds:schemaRef ds:uri="http://schemas.microsoft.com/office/2006/metadata/properties"/>
    <ds:schemaRef ds:uri="http://purl.org/dc/terms/"/>
    <ds:schemaRef ds:uri="http://schemas.microsoft.com/office/2006/documentManagement/types"/>
    <ds:schemaRef ds:uri="http://schemas.microsoft.com/office/infopath/2007/PartnerControls"/>
    <ds:schemaRef ds:uri="http://schemas.openxmlformats.org/package/2006/metadata/core-properties"/>
    <ds:schemaRef ds:uri="99c8b421-941a-45da-88f2-7df042c396d3"/>
    <ds:schemaRef ds:uri="http://purl.org/dc/elements/1.1/"/>
    <ds:schemaRef ds:uri="7a34fa8c-22ec-432b-95a6-9f3b43418d6b"/>
    <ds:schemaRef ds:uri="http://www.w3.org/XML/1998/namespace"/>
    <ds:schemaRef ds:uri="http://purl.org/dc/dcmitype/"/>
  </ds:schemaRefs>
</ds:datastoreItem>
</file>

<file path=customXml/itemProps2.xml><?xml version="1.0" encoding="utf-8"?>
<ds:datastoreItem xmlns:ds="http://schemas.openxmlformats.org/officeDocument/2006/customXml" ds:itemID="{8991AD89-2186-493E-B391-D8B08202033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a34fa8c-22ec-432b-95a6-9f3b43418d6b"/>
    <ds:schemaRef ds:uri="99c8b421-941a-45da-88f2-7df042c396d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376E102-5A41-42BF-9D7B-95600F28DD8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5370</TotalTime>
  <Words>11179</Words>
  <Application>Microsoft Office PowerPoint</Application>
  <PresentationFormat>Widescreen</PresentationFormat>
  <Paragraphs>1062</Paragraphs>
  <Slides>30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30</vt:i4>
      </vt:variant>
    </vt:vector>
  </HeadingPairs>
  <TitlesOfParts>
    <vt:vector size="35" baseType="lpstr">
      <vt:lpstr>Arial</vt:lpstr>
      <vt:lpstr>Calibri</vt:lpstr>
      <vt:lpstr>Calibri Light</vt:lpstr>
      <vt:lpstr>Times New Roman</vt:lpstr>
      <vt:lpstr>Office Theme</vt:lpstr>
      <vt:lpstr>Holmes Chapel Primary School</vt:lpstr>
      <vt:lpstr>Writing at Holmes Chapel Primary School</vt:lpstr>
      <vt:lpstr>Writing at Holmes Chapel Primary School</vt:lpstr>
      <vt:lpstr>Writing at Holmes Chapel Primary School</vt:lpstr>
      <vt:lpstr> Writing Curriculum Map </vt:lpstr>
      <vt:lpstr> Writing Curriculum Map </vt:lpstr>
      <vt:lpstr> Key Stage Overview - Composition </vt:lpstr>
      <vt:lpstr> Key Stage Overview - Composition </vt:lpstr>
      <vt:lpstr> Key Stage Overview - Composition </vt:lpstr>
      <vt:lpstr> Key Stage Overview - Grammar and Punctuation </vt:lpstr>
      <vt:lpstr> Key Stage Overview - Grammar and Punctuation </vt:lpstr>
      <vt:lpstr> Key Stage Overview - Grammar and Punctuation </vt:lpstr>
      <vt:lpstr> Key Stage Overview - Grammar and Punctuation </vt:lpstr>
      <vt:lpstr> Key Stage Overview - Grammar and Punctuation </vt:lpstr>
      <vt:lpstr> Key Stage Overview - Grammar and Punctuation </vt:lpstr>
      <vt:lpstr> Key Stage Overview - Transcription </vt:lpstr>
      <vt:lpstr>  Writing Attainment - Progression   </vt:lpstr>
      <vt:lpstr>  Writing Attainment – Progression  </vt:lpstr>
      <vt:lpstr>  Writing Attainment - Progression  </vt:lpstr>
      <vt:lpstr>  Writing Attainment - Progression  </vt:lpstr>
      <vt:lpstr>  Writing Attainment – Progression  </vt:lpstr>
      <vt:lpstr>  Writing Attainment – Progression  </vt:lpstr>
      <vt:lpstr>  Writing Non-Statutory Guidance  </vt:lpstr>
      <vt:lpstr>  Writing Non-Statutory Guidance  </vt:lpstr>
      <vt:lpstr>  Writing Non-Statutory Guidance  </vt:lpstr>
      <vt:lpstr>  Writing Non-Statutory Guidance  </vt:lpstr>
      <vt:lpstr> Teaching of Spelling at Holmes Chapel </vt:lpstr>
      <vt:lpstr> Teaching of Handwriting at Holmes Chapel </vt:lpstr>
      <vt:lpstr> Teaching of Handwriting at Holmes Chapel </vt:lpstr>
      <vt:lpstr> Teaching of Handwriting at Holmes Chapel </vt:lpstr>
    </vt:vector>
  </TitlesOfParts>
  <Company>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History at Holmes Chapel Primary School</dc:title>
  <dc:creator>Fiona.Gresty@RPTNet.Local</dc:creator>
  <cp:lastModifiedBy>Nicky.Waddington</cp:lastModifiedBy>
  <cp:revision>106</cp:revision>
  <dcterms:created xsi:type="dcterms:W3CDTF">2023-04-27T14:10:41Z</dcterms:created>
  <dcterms:modified xsi:type="dcterms:W3CDTF">2025-04-02T16:34:50Z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0x0101005D164A91A35F3F40991237F1E9F9FC84</vt:lpwstr>
  </property>
  <property fmtid="{D5CDD505-2E9C-101B-9397-08002B2CF9AE}" pid="3" name="MediaServiceImageTags">
    <vt:lpwstr/>
  </property>
</Properties>
</file>